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 id="2147483660" r:id="rId2"/>
    <p:sldMasterId id="2147483672" r:id="rId3"/>
  </p:sldMasterIdLst>
  <p:notesMasterIdLst>
    <p:notesMasterId r:id="rId40"/>
  </p:notesMasterIdLst>
  <p:sldIdLst>
    <p:sldId id="285" r:id="rId4"/>
    <p:sldId id="257" r:id="rId5"/>
    <p:sldId id="286" r:id="rId6"/>
    <p:sldId id="259" r:id="rId7"/>
    <p:sldId id="296" r:id="rId8"/>
    <p:sldId id="292" r:id="rId9"/>
    <p:sldId id="258" r:id="rId10"/>
    <p:sldId id="294" r:id="rId11"/>
    <p:sldId id="295" r:id="rId12"/>
    <p:sldId id="262" r:id="rId13"/>
    <p:sldId id="298" r:id="rId14"/>
    <p:sldId id="265" r:id="rId15"/>
    <p:sldId id="303" r:id="rId16"/>
    <p:sldId id="266" r:id="rId17"/>
    <p:sldId id="270" r:id="rId18"/>
    <p:sldId id="267" r:id="rId19"/>
    <p:sldId id="268" r:id="rId20"/>
    <p:sldId id="269" r:id="rId21"/>
    <p:sldId id="283" r:id="rId22"/>
    <p:sldId id="271" r:id="rId23"/>
    <p:sldId id="275" r:id="rId24"/>
    <p:sldId id="272" r:id="rId25"/>
    <p:sldId id="300" r:id="rId26"/>
    <p:sldId id="302" r:id="rId27"/>
    <p:sldId id="299" r:id="rId28"/>
    <p:sldId id="273" r:id="rId29"/>
    <p:sldId id="306" r:id="rId30"/>
    <p:sldId id="260" r:id="rId31"/>
    <p:sldId id="261" r:id="rId32"/>
    <p:sldId id="307" r:id="rId33"/>
    <p:sldId id="276" r:id="rId34"/>
    <p:sldId id="288" r:id="rId35"/>
    <p:sldId id="287" r:id="rId36"/>
    <p:sldId id="289" r:id="rId37"/>
    <p:sldId id="279" r:id="rId38"/>
    <p:sldId id="280" r:id="rId39"/>
  </p:sldIdLst>
  <p:sldSz cx="9144000" cy="5143500" type="screen16x9"/>
  <p:notesSz cx="6858000" cy="9144000"/>
  <p:embeddedFontLst>
    <p:embeddedFont>
      <p:font typeface="Calibri" panose="020F0502020204030204" pitchFamily="34" charset="0"/>
      <p:regular r:id="rId41"/>
      <p:bold r:id="rId42"/>
      <p:italic r:id="rId43"/>
      <p:boldItalic r:id="rId44"/>
    </p:embeddedFont>
    <p:embeddedFont>
      <p:font typeface="Calibri Light" panose="020F0302020204030204" pitchFamily="34" charset="0"/>
      <p:regular r:id="rId45"/>
      <p:italic r:id="rId46"/>
    </p:embeddedFont>
    <p:embeddedFont>
      <p:font typeface="Roboto" panose="02000000000000000000" pitchFamily="2" charset="0"/>
      <p:regular r:id="rId47"/>
      <p:bold r:id="rId48"/>
      <p:italic r:id="rId49"/>
      <p:boldItalic r:id="rId50"/>
    </p:embeddedFont>
    <p:embeddedFont>
      <p:font typeface="Roboto Condensed" panose="02000000000000000000" pitchFamily="2" charset="0"/>
      <p:regular r:id="rId51"/>
      <p:bold r:id="rId52"/>
      <p:italic r:id="rId53"/>
      <p:boldItalic r:id="rId5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7784" autoAdjust="0"/>
  </p:normalViewPr>
  <p:slideViewPr>
    <p:cSldViewPr snapToGrid="0">
      <p:cViewPr varScale="1">
        <p:scale>
          <a:sx n="122" d="100"/>
          <a:sy n="122" d="100"/>
        </p:scale>
        <p:origin x="1095" y="60"/>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font" Target="fonts/font2.fntdata"/><Relationship Id="rId47" Type="http://schemas.openxmlformats.org/officeDocument/2006/relationships/font" Target="fonts/font7.fntdata"/><Relationship Id="rId50" Type="http://schemas.openxmlformats.org/officeDocument/2006/relationships/font" Target="fonts/font10.fntdata"/><Relationship Id="rId55" Type="http://schemas.openxmlformats.org/officeDocument/2006/relationships/presProps" Target="presProp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notesMaster" Target="notesMasters/notesMaster1.xml"/><Relationship Id="rId45" Type="http://schemas.openxmlformats.org/officeDocument/2006/relationships/font" Target="fonts/font5.fntdata"/><Relationship Id="rId53" Type="http://schemas.openxmlformats.org/officeDocument/2006/relationships/font" Target="fonts/font13.fntdata"/><Relationship Id="rId58" Type="http://schemas.openxmlformats.org/officeDocument/2006/relationships/tableStyles" Target="tableStyles.xml"/><Relationship Id="rId5" Type="http://schemas.openxmlformats.org/officeDocument/2006/relationships/slide" Target="slides/slide2.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font" Target="fonts/font3.fntdata"/><Relationship Id="rId48" Type="http://schemas.openxmlformats.org/officeDocument/2006/relationships/font" Target="fonts/font8.fntdata"/><Relationship Id="rId56" Type="http://schemas.openxmlformats.org/officeDocument/2006/relationships/viewProps" Target="viewProps.xml"/><Relationship Id="rId8" Type="http://schemas.openxmlformats.org/officeDocument/2006/relationships/slide" Target="slides/slide5.xml"/><Relationship Id="rId51" Type="http://schemas.openxmlformats.org/officeDocument/2006/relationships/font" Target="fonts/font11.fntdata"/><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font" Target="fonts/font6.fntdata"/><Relationship Id="rId20" Type="http://schemas.openxmlformats.org/officeDocument/2006/relationships/slide" Target="slides/slide17.xml"/><Relationship Id="rId41" Type="http://schemas.openxmlformats.org/officeDocument/2006/relationships/font" Target="fonts/font1.fntdata"/><Relationship Id="rId54" Type="http://schemas.openxmlformats.org/officeDocument/2006/relationships/font" Target="fonts/font14.fntdata"/><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font" Target="fonts/font9.fntdata"/><Relationship Id="rId57" Type="http://schemas.openxmlformats.org/officeDocument/2006/relationships/theme" Target="theme/theme1.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font" Target="fonts/font4.fntdata"/><Relationship Id="rId52" Type="http://schemas.openxmlformats.org/officeDocument/2006/relationships/font" Target="fonts/font12.fntdata"/></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D127FA1-0E16-4349-8A04-4C5C3D7C42BC}" type="doc">
      <dgm:prSet loTypeId="urn:microsoft.com/office/officeart/2008/layout/LinedList" loCatId="list" qsTypeId="urn:microsoft.com/office/officeart/2005/8/quickstyle/simple1" qsCatId="simple" csTypeId="urn:microsoft.com/office/officeart/2005/8/colors/colorful5" csCatId="colorful" phldr="1"/>
      <dgm:spPr/>
      <dgm:t>
        <a:bodyPr/>
        <a:lstStyle/>
        <a:p>
          <a:endParaRPr lang="en-US"/>
        </a:p>
      </dgm:t>
    </dgm:pt>
    <dgm:pt modelId="{21FDE3B7-96C8-41FF-81EC-BED32BE16F0A}">
      <dgm:prSet/>
      <dgm:spPr/>
      <dgm:t>
        <a:bodyPr/>
        <a:lstStyle/>
        <a:p>
          <a:r>
            <a:rPr lang="en-GB"/>
            <a:t>Kdy a na jak dlouho</a:t>
          </a:r>
          <a:endParaRPr lang="en-US"/>
        </a:p>
      </dgm:t>
    </dgm:pt>
    <dgm:pt modelId="{74960E0D-6F86-4A49-B53F-71FE93B2E527}" type="parTrans" cxnId="{A8A55FFF-74F4-40F7-82BF-BCC1003B2339}">
      <dgm:prSet/>
      <dgm:spPr/>
      <dgm:t>
        <a:bodyPr/>
        <a:lstStyle/>
        <a:p>
          <a:endParaRPr lang="en-US"/>
        </a:p>
      </dgm:t>
    </dgm:pt>
    <dgm:pt modelId="{C38FC551-A25F-40CD-AA51-D569BA7A9682}" type="sibTrans" cxnId="{A8A55FFF-74F4-40F7-82BF-BCC1003B2339}">
      <dgm:prSet/>
      <dgm:spPr/>
      <dgm:t>
        <a:bodyPr/>
        <a:lstStyle/>
        <a:p>
          <a:endParaRPr lang="en-US"/>
        </a:p>
      </dgm:t>
    </dgm:pt>
    <dgm:pt modelId="{91ADC7C1-7CAF-4B1D-8E35-1FB57C6FF2E5}">
      <dgm:prSet/>
      <dgm:spPr/>
      <dgm:t>
        <a:bodyPr/>
        <a:lstStyle/>
        <a:p>
          <a:r>
            <a:rPr lang="en-GB"/>
            <a:t>Proč a kdo - use cases </a:t>
          </a:r>
          <a:endParaRPr lang="en-US"/>
        </a:p>
      </dgm:t>
    </dgm:pt>
    <dgm:pt modelId="{48AA50A7-D789-470B-AB1F-88904AF415F4}" type="parTrans" cxnId="{51BC5BF9-D77E-4AD0-8EDE-2FF8E72BD56C}">
      <dgm:prSet/>
      <dgm:spPr/>
      <dgm:t>
        <a:bodyPr/>
        <a:lstStyle/>
        <a:p>
          <a:endParaRPr lang="en-US"/>
        </a:p>
      </dgm:t>
    </dgm:pt>
    <dgm:pt modelId="{28EF8B53-A708-4338-B35B-5A23DB29F584}" type="sibTrans" cxnId="{51BC5BF9-D77E-4AD0-8EDE-2FF8E72BD56C}">
      <dgm:prSet/>
      <dgm:spPr/>
      <dgm:t>
        <a:bodyPr/>
        <a:lstStyle/>
        <a:p>
          <a:endParaRPr lang="en-US"/>
        </a:p>
      </dgm:t>
    </dgm:pt>
    <dgm:pt modelId="{6B1729FB-81A7-45DD-B519-B5A47B31FE4E}">
      <dgm:prSet/>
      <dgm:spPr/>
      <dgm:t>
        <a:bodyPr/>
        <a:lstStyle/>
        <a:p>
          <a:r>
            <a:rPr lang="en-GB"/>
            <a:t>Rizika</a:t>
          </a:r>
          <a:endParaRPr lang="en-US"/>
        </a:p>
      </dgm:t>
    </dgm:pt>
    <dgm:pt modelId="{50AEC273-F1F1-44A8-BC0B-435728F553A2}" type="parTrans" cxnId="{7C703D15-18DB-4B5A-921F-0F4B9C6E378D}">
      <dgm:prSet/>
      <dgm:spPr/>
      <dgm:t>
        <a:bodyPr/>
        <a:lstStyle/>
        <a:p>
          <a:endParaRPr lang="en-US"/>
        </a:p>
      </dgm:t>
    </dgm:pt>
    <dgm:pt modelId="{5A98315E-DE75-44AC-B099-D9F98FB1EDBA}" type="sibTrans" cxnId="{7C703D15-18DB-4B5A-921F-0F4B9C6E378D}">
      <dgm:prSet/>
      <dgm:spPr/>
      <dgm:t>
        <a:bodyPr/>
        <a:lstStyle/>
        <a:p>
          <a:endParaRPr lang="en-US"/>
        </a:p>
      </dgm:t>
    </dgm:pt>
    <dgm:pt modelId="{70F93765-23D1-4405-83EF-D1B55B49AE0D}">
      <dgm:prSet/>
      <dgm:spPr/>
      <dgm:t>
        <a:bodyPr/>
        <a:lstStyle/>
        <a:p>
          <a:r>
            <a:rPr lang="en-GB"/>
            <a:t>Regulace</a:t>
          </a:r>
          <a:endParaRPr lang="en-US"/>
        </a:p>
      </dgm:t>
    </dgm:pt>
    <dgm:pt modelId="{EE89C282-2F16-4C6E-B0D2-9D3055966DF0}" type="parTrans" cxnId="{F796DFCF-19A5-41B9-A876-A4EC55A84F2A}">
      <dgm:prSet/>
      <dgm:spPr/>
      <dgm:t>
        <a:bodyPr/>
        <a:lstStyle/>
        <a:p>
          <a:endParaRPr lang="en-US"/>
        </a:p>
      </dgm:t>
    </dgm:pt>
    <dgm:pt modelId="{7950FC19-96E2-4A62-9E5D-B85A0D03C3F0}" type="sibTrans" cxnId="{F796DFCF-19A5-41B9-A876-A4EC55A84F2A}">
      <dgm:prSet/>
      <dgm:spPr/>
      <dgm:t>
        <a:bodyPr/>
        <a:lstStyle/>
        <a:p>
          <a:endParaRPr lang="en-US"/>
        </a:p>
      </dgm:t>
    </dgm:pt>
    <dgm:pt modelId="{C6BFEFFE-F6FA-43B1-A249-E07E93469976}">
      <dgm:prSet/>
      <dgm:spPr/>
      <dgm:t>
        <a:bodyPr/>
        <a:lstStyle/>
        <a:p>
          <a:r>
            <a:rPr lang="en-GB"/>
            <a:t>Jak</a:t>
          </a:r>
          <a:endParaRPr lang="en-US"/>
        </a:p>
      </dgm:t>
    </dgm:pt>
    <dgm:pt modelId="{3ED46993-4897-440A-81B1-1ABD4FF412D8}" type="parTrans" cxnId="{3E2EEE1C-3014-4F88-879B-38E9CAAAFDF6}">
      <dgm:prSet/>
      <dgm:spPr/>
      <dgm:t>
        <a:bodyPr/>
        <a:lstStyle/>
        <a:p>
          <a:endParaRPr lang="en-US"/>
        </a:p>
      </dgm:t>
    </dgm:pt>
    <dgm:pt modelId="{50ADB61F-3898-46B6-B574-A7C29376F625}" type="sibTrans" cxnId="{3E2EEE1C-3014-4F88-879B-38E9CAAAFDF6}">
      <dgm:prSet/>
      <dgm:spPr/>
      <dgm:t>
        <a:bodyPr/>
        <a:lstStyle/>
        <a:p>
          <a:endParaRPr lang="en-US"/>
        </a:p>
      </dgm:t>
    </dgm:pt>
    <dgm:pt modelId="{106A65C3-4FB8-452F-A571-B8CA2765C923}">
      <dgm:prSet/>
      <dgm:spPr/>
      <dgm:t>
        <a:bodyPr/>
        <a:lstStyle/>
        <a:p>
          <a:r>
            <a:rPr lang="en-GB"/>
            <a:t>Brand Design</a:t>
          </a:r>
          <a:endParaRPr lang="en-US"/>
        </a:p>
      </dgm:t>
    </dgm:pt>
    <dgm:pt modelId="{1B9ABF9B-72D6-4303-8D6C-92BE5655CEA6}" type="parTrans" cxnId="{91F7F5E3-6E65-4117-B532-4A08F80E1F7B}">
      <dgm:prSet/>
      <dgm:spPr/>
      <dgm:t>
        <a:bodyPr/>
        <a:lstStyle/>
        <a:p>
          <a:endParaRPr lang="en-US"/>
        </a:p>
      </dgm:t>
    </dgm:pt>
    <dgm:pt modelId="{6E877F9C-2A52-4E9F-968D-CBB39B1C7B25}" type="sibTrans" cxnId="{91F7F5E3-6E65-4117-B532-4A08F80E1F7B}">
      <dgm:prSet/>
      <dgm:spPr/>
      <dgm:t>
        <a:bodyPr/>
        <a:lstStyle/>
        <a:p>
          <a:endParaRPr lang="en-US"/>
        </a:p>
      </dgm:t>
    </dgm:pt>
    <dgm:pt modelId="{4B408240-FE8C-4BDF-AFC8-1F93AF29B884}">
      <dgm:prSet/>
      <dgm:spPr/>
      <dgm:t>
        <a:bodyPr/>
        <a:lstStyle/>
        <a:p>
          <a:r>
            <a:rPr lang="en-GB"/>
            <a:t>Promo</a:t>
          </a:r>
          <a:endParaRPr lang="en-US"/>
        </a:p>
      </dgm:t>
    </dgm:pt>
    <dgm:pt modelId="{271274A0-F949-4571-BB9E-7DC60564219D}" type="parTrans" cxnId="{AC6D00FE-EF14-4084-B56D-381E3F53736B}">
      <dgm:prSet/>
      <dgm:spPr/>
      <dgm:t>
        <a:bodyPr/>
        <a:lstStyle/>
        <a:p>
          <a:endParaRPr lang="en-US"/>
        </a:p>
      </dgm:t>
    </dgm:pt>
    <dgm:pt modelId="{A205128F-AFB6-4752-A359-8352E6AABDB7}" type="sibTrans" cxnId="{AC6D00FE-EF14-4084-B56D-381E3F53736B}">
      <dgm:prSet/>
      <dgm:spPr/>
      <dgm:t>
        <a:bodyPr/>
        <a:lstStyle/>
        <a:p>
          <a:endParaRPr lang="en-US"/>
        </a:p>
      </dgm:t>
    </dgm:pt>
    <dgm:pt modelId="{F4904015-3B5F-4EFA-95A4-6E6173132C89}">
      <dgm:prSet/>
      <dgm:spPr/>
      <dgm:t>
        <a:bodyPr/>
        <a:lstStyle/>
        <a:p>
          <a:r>
            <a:rPr lang="en-US"/>
            <a:t>… mnoho dalších</a:t>
          </a:r>
        </a:p>
      </dgm:t>
    </dgm:pt>
    <dgm:pt modelId="{6EAE9F27-C1CC-4571-BF8C-FC91DABDEF66}" type="parTrans" cxnId="{3B4714E5-15BB-4EA0-A7E4-E45564BAF53D}">
      <dgm:prSet/>
      <dgm:spPr/>
      <dgm:t>
        <a:bodyPr/>
        <a:lstStyle/>
        <a:p>
          <a:endParaRPr lang="cs-CZ"/>
        </a:p>
      </dgm:t>
    </dgm:pt>
    <dgm:pt modelId="{CB065295-F51F-4D15-825E-737240475D19}" type="sibTrans" cxnId="{3B4714E5-15BB-4EA0-A7E4-E45564BAF53D}">
      <dgm:prSet/>
      <dgm:spPr/>
      <dgm:t>
        <a:bodyPr/>
        <a:lstStyle/>
        <a:p>
          <a:endParaRPr lang="cs-CZ"/>
        </a:p>
      </dgm:t>
    </dgm:pt>
    <dgm:pt modelId="{78E41312-309D-4361-ADB6-369EC167F6BA}" type="pres">
      <dgm:prSet presAssocID="{ED127FA1-0E16-4349-8A04-4C5C3D7C42BC}" presName="vert0" presStyleCnt="0">
        <dgm:presLayoutVars>
          <dgm:dir/>
          <dgm:animOne val="branch"/>
          <dgm:animLvl val="lvl"/>
        </dgm:presLayoutVars>
      </dgm:prSet>
      <dgm:spPr/>
    </dgm:pt>
    <dgm:pt modelId="{21DCCBF5-5FFE-431D-B0CA-BFC0B15478D1}" type="pres">
      <dgm:prSet presAssocID="{21FDE3B7-96C8-41FF-81EC-BED32BE16F0A}" presName="thickLine" presStyleLbl="alignNode1" presStyleIdx="0" presStyleCnt="8"/>
      <dgm:spPr/>
    </dgm:pt>
    <dgm:pt modelId="{62E24B51-A059-46BB-9083-786CAB6640C5}" type="pres">
      <dgm:prSet presAssocID="{21FDE3B7-96C8-41FF-81EC-BED32BE16F0A}" presName="horz1" presStyleCnt="0"/>
      <dgm:spPr/>
    </dgm:pt>
    <dgm:pt modelId="{58510990-0A67-4F5F-A66A-E3FC5D534D08}" type="pres">
      <dgm:prSet presAssocID="{21FDE3B7-96C8-41FF-81EC-BED32BE16F0A}" presName="tx1" presStyleLbl="revTx" presStyleIdx="0" presStyleCnt="8"/>
      <dgm:spPr/>
    </dgm:pt>
    <dgm:pt modelId="{B34864F3-1070-4B1B-AA96-A649699607F6}" type="pres">
      <dgm:prSet presAssocID="{21FDE3B7-96C8-41FF-81EC-BED32BE16F0A}" presName="vert1" presStyleCnt="0"/>
      <dgm:spPr/>
    </dgm:pt>
    <dgm:pt modelId="{F28233F0-F7FF-44DD-8FFB-5787437B4627}" type="pres">
      <dgm:prSet presAssocID="{91ADC7C1-7CAF-4B1D-8E35-1FB57C6FF2E5}" presName="thickLine" presStyleLbl="alignNode1" presStyleIdx="1" presStyleCnt="8"/>
      <dgm:spPr/>
    </dgm:pt>
    <dgm:pt modelId="{99EBDA62-3FE8-441F-9F3F-7321F5C4DDD7}" type="pres">
      <dgm:prSet presAssocID="{91ADC7C1-7CAF-4B1D-8E35-1FB57C6FF2E5}" presName="horz1" presStyleCnt="0"/>
      <dgm:spPr/>
    </dgm:pt>
    <dgm:pt modelId="{DFD90323-F893-4A4F-A4C3-8595F5E67A61}" type="pres">
      <dgm:prSet presAssocID="{91ADC7C1-7CAF-4B1D-8E35-1FB57C6FF2E5}" presName="tx1" presStyleLbl="revTx" presStyleIdx="1" presStyleCnt="8"/>
      <dgm:spPr/>
    </dgm:pt>
    <dgm:pt modelId="{48D82B9E-87F8-4C11-908F-73482781231D}" type="pres">
      <dgm:prSet presAssocID="{91ADC7C1-7CAF-4B1D-8E35-1FB57C6FF2E5}" presName="vert1" presStyleCnt="0"/>
      <dgm:spPr/>
    </dgm:pt>
    <dgm:pt modelId="{40318303-BEF5-4804-B055-22769452B432}" type="pres">
      <dgm:prSet presAssocID="{6B1729FB-81A7-45DD-B519-B5A47B31FE4E}" presName="thickLine" presStyleLbl="alignNode1" presStyleIdx="2" presStyleCnt="8"/>
      <dgm:spPr/>
    </dgm:pt>
    <dgm:pt modelId="{1C1D9307-64F2-4288-99A7-E92F57B3F858}" type="pres">
      <dgm:prSet presAssocID="{6B1729FB-81A7-45DD-B519-B5A47B31FE4E}" presName="horz1" presStyleCnt="0"/>
      <dgm:spPr/>
    </dgm:pt>
    <dgm:pt modelId="{208B9818-1451-4371-AA68-C8479C91518E}" type="pres">
      <dgm:prSet presAssocID="{6B1729FB-81A7-45DD-B519-B5A47B31FE4E}" presName="tx1" presStyleLbl="revTx" presStyleIdx="2" presStyleCnt="8"/>
      <dgm:spPr/>
    </dgm:pt>
    <dgm:pt modelId="{BD4B65CC-8509-4D52-9267-DEBF7532A76D}" type="pres">
      <dgm:prSet presAssocID="{6B1729FB-81A7-45DD-B519-B5A47B31FE4E}" presName="vert1" presStyleCnt="0"/>
      <dgm:spPr/>
    </dgm:pt>
    <dgm:pt modelId="{2DC763C4-433E-476D-B9E4-1EE6E09F355A}" type="pres">
      <dgm:prSet presAssocID="{70F93765-23D1-4405-83EF-D1B55B49AE0D}" presName="thickLine" presStyleLbl="alignNode1" presStyleIdx="3" presStyleCnt="8"/>
      <dgm:spPr/>
    </dgm:pt>
    <dgm:pt modelId="{D483FED1-60C3-4F33-9BC8-82CF8A9DF4E5}" type="pres">
      <dgm:prSet presAssocID="{70F93765-23D1-4405-83EF-D1B55B49AE0D}" presName="horz1" presStyleCnt="0"/>
      <dgm:spPr/>
    </dgm:pt>
    <dgm:pt modelId="{4349DC36-196A-40FF-9255-637B8112D5EF}" type="pres">
      <dgm:prSet presAssocID="{70F93765-23D1-4405-83EF-D1B55B49AE0D}" presName="tx1" presStyleLbl="revTx" presStyleIdx="3" presStyleCnt="8"/>
      <dgm:spPr/>
    </dgm:pt>
    <dgm:pt modelId="{7B4CC15F-2824-461F-8085-0EC28CE4018C}" type="pres">
      <dgm:prSet presAssocID="{70F93765-23D1-4405-83EF-D1B55B49AE0D}" presName="vert1" presStyleCnt="0"/>
      <dgm:spPr/>
    </dgm:pt>
    <dgm:pt modelId="{98C7886C-779F-45F5-8EAF-668A4903FAA8}" type="pres">
      <dgm:prSet presAssocID="{C6BFEFFE-F6FA-43B1-A249-E07E93469976}" presName="thickLine" presStyleLbl="alignNode1" presStyleIdx="4" presStyleCnt="8"/>
      <dgm:spPr/>
    </dgm:pt>
    <dgm:pt modelId="{258D1CC9-9F7B-46BA-B816-28869954A9C3}" type="pres">
      <dgm:prSet presAssocID="{C6BFEFFE-F6FA-43B1-A249-E07E93469976}" presName="horz1" presStyleCnt="0"/>
      <dgm:spPr/>
    </dgm:pt>
    <dgm:pt modelId="{B684B77C-9A4B-4669-B469-F178A4785B71}" type="pres">
      <dgm:prSet presAssocID="{C6BFEFFE-F6FA-43B1-A249-E07E93469976}" presName="tx1" presStyleLbl="revTx" presStyleIdx="4" presStyleCnt="8"/>
      <dgm:spPr/>
    </dgm:pt>
    <dgm:pt modelId="{D1DAA973-535E-45AF-A087-2028A542AAE6}" type="pres">
      <dgm:prSet presAssocID="{C6BFEFFE-F6FA-43B1-A249-E07E93469976}" presName="vert1" presStyleCnt="0"/>
      <dgm:spPr/>
    </dgm:pt>
    <dgm:pt modelId="{DDA185B8-6A95-42FE-BAB8-23FE1F5F1E6D}" type="pres">
      <dgm:prSet presAssocID="{106A65C3-4FB8-452F-A571-B8CA2765C923}" presName="thickLine" presStyleLbl="alignNode1" presStyleIdx="5" presStyleCnt="8"/>
      <dgm:spPr/>
    </dgm:pt>
    <dgm:pt modelId="{494E5FAC-EE2B-48E9-8DBA-009D16CD122D}" type="pres">
      <dgm:prSet presAssocID="{106A65C3-4FB8-452F-A571-B8CA2765C923}" presName="horz1" presStyleCnt="0"/>
      <dgm:spPr/>
    </dgm:pt>
    <dgm:pt modelId="{9BD657B4-27F6-411F-8209-3587FC1741C4}" type="pres">
      <dgm:prSet presAssocID="{106A65C3-4FB8-452F-A571-B8CA2765C923}" presName="tx1" presStyleLbl="revTx" presStyleIdx="5" presStyleCnt="8"/>
      <dgm:spPr/>
    </dgm:pt>
    <dgm:pt modelId="{1708669D-380B-43A1-A58A-42084EE55DC9}" type="pres">
      <dgm:prSet presAssocID="{106A65C3-4FB8-452F-A571-B8CA2765C923}" presName="vert1" presStyleCnt="0"/>
      <dgm:spPr/>
    </dgm:pt>
    <dgm:pt modelId="{CA97C5F2-CC15-45DE-B991-EF6A179C4568}" type="pres">
      <dgm:prSet presAssocID="{4B408240-FE8C-4BDF-AFC8-1F93AF29B884}" presName="thickLine" presStyleLbl="alignNode1" presStyleIdx="6" presStyleCnt="8"/>
      <dgm:spPr/>
    </dgm:pt>
    <dgm:pt modelId="{4B206D49-E058-4AC2-98D3-45A62A530D32}" type="pres">
      <dgm:prSet presAssocID="{4B408240-FE8C-4BDF-AFC8-1F93AF29B884}" presName="horz1" presStyleCnt="0"/>
      <dgm:spPr/>
    </dgm:pt>
    <dgm:pt modelId="{AC76AA4B-1F5C-4C9D-9E7A-6A23C2C72A11}" type="pres">
      <dgm:prSet presAssocID="{4B408240-FE8C-4BDF-AFC8-1F93AF29B884}" presName="tx1" presStyleLbl="revTx" presStyleIdx="6" presStyleCnt="8"/>
      <dgm:spPr/>
    </dgm:pt>
    <dgm:pt modelId="{02588AC6-9F07-4DD4-8505-6AFEF6C275A0}" type="pres">
      <dgm:prSet presAssocID="{4B408240-FE8C-4BDF-AFC8-1F93AF29B884}" presName="vert1" presStyleCnt="0"/>
      <dgm:spPr/>
    </dgm:pt>
    <dgm:pt modelId="{5AAF8102-DA9F-4236-B77F-CC992D31AE74}" type="pres">
      <dgm:prSet presAssocID="{F4904015-3B5F-4EFA-95A4-6E6173132C89}" presName="thickLine" presStyleLbl="alignNode1" presStyleIdx="7" presStyleCnt="8"/>
      <dgm:spPr/>
    </dgm:pt>
    <dgm:pt modelId="{5D213B64-CD56-406C-A32D-C52E716D4F7E}" type="pres">
      <dgm:prSet presAssocID="{F4904015-3B5F-4EFA-95A4-6E6173132C89}" presName="horz1" presStyleCnt="0"/>
      <dgm:spPr/>
    </dgm:pt>
    <dgm:pt modelId="{B1474098-C13E-49A2-8D66-C6381B056D7B}" type="pres">
      <dgm:prSet presAssocID="{F4904015-3B5F-4EFA-95A4-6E6173132C89}" presName="tx1" presStyleLbl="revTx" presStyleIdx="7" presStyleCnt="8"/>
      <dgm:spPr/>
    </dgm:pt>
    <dgm:pt modelId="{B9010F94-CDE4-4D24-88A0-07271A1FB327}" type="pres">
      <dgm:prSet presAssocID="{F4904015-3B5F-4EFA-95A4-6E6173132C89}" presName="vert1" presStyleCnt="0"/>
      <dgm:spPr/>
    </dgm:pt>
  </dgm:ptLst>
  <dgm:cxnLst>
    <dgm:cxn modelId="{1CFDED08-4B72-4A07-81CB-EF3F999211AB}" type="presOf" srcId="{4B408240-FE8C-4BDF-AFC8-1F93AF29B884}" destId="{AC76AA4B-1F5C-4C9D-9E7A-6A23C2C72A11}" srcOrd="0" destOrd="0" presId="urn:microsoft.com/office/officeart/2008/layout/LinedList"/>
    <dgm:cxn modelId="{7C703D15-18DB-4B5A-921F-0F4B9C6E378D}" srcId="{ED127FA1-0E16-4349-8A04-4C5C3D7C42BC}" destId="{6B1729FB-81A7-45DD-B519-B5A47B31FE4E}" srcOrd="2" destOrd="0" parTransId="{50AEC273-F1F1-44A8-BC0B-435728F553A2}" sibTransId="{5A98315E-DE75-44AC-B099-D9F98FB1EDBA}"/>
    <dgm:cxn modelId="{88B23F1C-2E7A-4FC3-BA4E-3A3AE12B08EC}" type="presOf" srcId="{ED127FA1-0E16-4349-8A04-4C5C3D7C42BC}" destId="{78E41312-309D-4361-ADB6-369EC167F6BA}" srcOrd="0" destOrd="0" presId="urn:microsoft.com/office/officeart/2008/layout/LinedList"/>
    <dgm:cxn modelId="{3E2EEE1C-3014-4F88-879B-38E9CAAAFDF6}" srcId="{ED127FA1-0E16-4349-8A04-4C5C3D7C42BC}" destId="{C6BFEFFE-F6FA-43B1-A249-E07E93469976}" srcOrd="4" destOrd="0" parTransId="{3ED46993-4897-440A-81B1-1ABD4FF412D8}" sibTransId="{50ADB61F-3898-46B6-B574-A7C29376F625}"/>
    <dgm:cxn modelId="{548B6F20-9B13-4553-B672-4972CCC8C4F9}" type="presOf" srcId="{21FDE3B7-96C8-41FF-81EC-BED32BE16F0A}" destId="{58510990-0A67-4F5F-A66A-E3FC5D534D08}" srcOrd="0" destOrd="0" presId="urn:microsoft.com/office/officeart/2008/layout/LinedList"/>
    <dgm:cxn modelId="{B9199A22-5345-47BF-A5EF-995A8F715EC5}" type="presOf" srcId="{91ADC7C1-7CAF-4B1D-8E35-1FB57C6FF2E5}" destId="{DFD90323-F893-4A4F-A4C3-8595F5E67A61}" srcOrd="0" destOrd="0" presId="urn:microsoft.com/office/officeart/2008/layout/LinedList"/>
    <dgm:cxn modelId="{E8E5FF27-C209-4E76-8292-02408F7D3606}" type="presOf" srcId="{C6BFEFFE-F6FA-43B1-A249-E07E93469976}" destId="{B684B77C-9A4B-4669-B469-F178A4785B71}" srcOrd="0" destOrd="0" presId="urn:microsoft.com/office/officeart/2008/layout/LinedList"/>
    <dgm:cxn modelId="{5C620C44-F653-4459-B597-910DE27A7962}" type="presOf" srcId="{6B1729FB-81A7-45DD-B519-B5A47B31FE4E}" destId="{208B9818-1451-4371-AA68-C8479C91518E}" srcOrd="0" destOrd="0" presId="urn:microsoft.com/office/officeart/2008/layout/LinedList"/>
    <dgm:cxn modelId="{7EB1848A-A7FA-4B95-AEE8-D6AF138E5A8C}" type="presOf" srcId="{F4904015-3B5F-4EFA-95A4-6E6173132C89}" destId="{B1474098-C13E-49A2-8D66-C6381B056D7B}" srcOrd="0" destOrd="0" presId="urn:microsoft.com/office/officeart/2008/layout/LinedList"/>
    <dgm:cxn modelId="{D34045A5-1EA3-4B98-9C3D-BE29DAE04AF7}" type="presOf" srcId="{70F93765-23D1-4405-83EF-D1B55B49AE0D}" destId="{4349DC36-196A-40FF-9255-637B8112D5EF}" srcOrd="0" destOrd="0" presId="urn:microsoft.com/office/officeart/2008/layout/LinedList"/>
    <dgm:cxn modelId="{8C2EEFCC-FFF9-45F0-91A9-0F82646A11F9}" type="presOf" srcId="{106A65C3-4FB8-452F-A571-B8CA2765C923}" destId="{9BD657B4-27F6-411F-8209-3587FC1741C4}" srcOrd="0" destOrd="0" presId="urn:microsoft.com/office/officeart/2008/layout/LinedList"/>
    <dgm:cxn modelId="{F796DFCF-19A5-41B9-A876-A4EC55A84F2A}" srcId="{ED127FA1-0E16-4349-8A04-4C5C3D7C42BC}" destId="{70F93765-23D1-4405-83EF-D1B55B49AE0D}" srcOrd="3" destOrd="0" parTransId="{EE89C282-2F16-4C6E-B0D2-9D3055966DF0}" sibTransId="{7950FC19-96E2-4A62-9E5D-B85A0D03C3F0}"/>
    <dgm:cxn modelId="{91F7F5E3-6E65-4117-B532-4A08F80E1F7B}" srcId="{ED127FA1-0E16-4349-8A04-4C5C3D7C42BC}" destId="{106A65C3-4FB8-452F-A571-B8CA2765C923}" srcOrd="5" destOrd="0" parTransId="{1B9ABF9B-72D6-4303-8D6C-92BE5655CEA6}" sibTransId="{6E877F9C-2A52-4E9F-968D-CBB39B1C7B25}"/>
    <dgm:cxn modelId="{3B4714E5-15BB-4EA0-A7E4-E45564BAF53D}" srcId="{ED127FA1-0E16-4349-8A04-4C5C3D7C42BC}" destId="{F4904015-3B5F-4EFA-95A4-6E6173132C89}" srcOrd="7" destOrd="0" parTransId="{6EAE9F27-C1CC-4571-BF8C-FC91DABDEF66}" sibTransId="{CB065295-F51F-4D15-825E-737240475D19}"/>
    <dgm:cxn modelId="{51BC5BF9-D77E-4AD0-8EDE-2FF8E72BD56C}" srcId="{ED127FA1-0E16-4349-8A04-4C5C3D7C42BC}" destId="{91ADC7C1-7CAF-4B1D-8E35-1FB57C6FF2E5}" srcOrd="1" destOrd="0" parTransId="{48AA50A7-D789-470B-AB1F-88904AF415F4}" sibTransId="{28EF8B53-A708-4338-B35B-5A23DB29F584}"/>
    <dgm:cxn modelId="{AC6D00FE-EF14-4084-B56D-381E3F53736B}" srcId="{ED127FA1-0E16-4349-8A04-4C5C3D7C42BC}" destId="{4B408240-FE8C-4BDF-AFC8-1F93AF29B884}" srcOrd="6" destOrd="0" parTransId="{271274A0-F949-4571-BB9E-7DC60564219D}" sibTransId="{A205128F-AFB6-4752-A359-8352E6AABDB7}"/>
    <dgm:cxn modelId="{A8A55FFF-74F4-40F7-82BF-BCC1003B2339}" srcId="{ED127FA1-0E16-4349-8A04-4C5C3D7C42BC}" destId="{21FDE3B7-96C8-41FF-81EC-BED32BE16F0A}" srcOrd="0" destOrd="0" parTransId="{74960E0D-6F86-4A49-B53F-71FE93B2E527}" sibTransId="{C38FC551-A25F-40CD-AA51-D569BA7A9682}"/>
    <dgm:cxn modelId="{23FEDCA7-0DD8-40A7-831C-3E8B73CC7A71}" type="presParOf" srcId="{78E41312-309D-4361-ADB6-369EC167F6BA}" destId="{21DCCBF5-5FFE-431D-B0CA-BFC0B15478D1}" srcOrd="0" destOrd="0" presId="urn:microsoft.com/office/officeart/2008/layout/LinedList"/>
    <dgm:cxn modelId="{09D1FE4F-B736-4DE3-A3F8-4B979955FBB2}" type="presParOf" srcId="{78E41312-309D-4361-ADB6-369EC167F6BA}" destId="{62E24B51-A059-46BB-9083-786CAB6640C5}" srcOrd="1" destOrd="0" presId="urn:microsoft.com/office/officeart/2008/layout/LinedList"/>
    <dgm:cxn modelId="{0D0BC4F3-70D3-4CCE-A11D-20A97CA49497}" type="presParOf" srcId="{62E24B51-A059-46BB-9083-786CAB6640C5}" destId="{58510990-0A67-4F5F-A66A-E3FC5D534D08}" srcOrd="0" destOrd="0" presId="urn:microsoft.com/office/officeart/2008/layout/LinedList"/>
    <dgm:cxn modelId="{88458CE1-3C91-4069-B03B-AC9C2419F379}" type="presParOf" srcId="{62E24B51-A059-46BB-9083-786CAB6640C5}" destId="{B34864F3-1070-4B1B-AA96-A649699607F6}" srcOrd="1" destOrd="0" presId="urn:microsoft.com/office/officeart/2008/layout/LinedList"/>
    <dgm:cxn modelId="{83BE2C99-603D-4831-B6A8-2CE2E077949A}" type="presParOf" srcId="{78E41312-309D-4361-ADB6-369EC167F6BA}" destId="{F28233F0-F7FF-44DD-8FFB-5787437B4627}" srcOrd="2" destOrd="0" presId="urn:microsoft.com/office/officeart/2008/layout/LinedList"/>
    <dgm:cxn modelId="{6C8E1EA5-6ABE-47F3-B63D-9A19D668C132}" type="presParOf" srcId="{78E41312-309D-4361-ADB6-369EC167F6BA}" destId="{99EBDA62-3FE8-441F-9F3F-7321F5C4DDD7}" srcOrd="3" destOrd="0" presId="urn:microsoft.com/office/officeart/2008/layout/LinedList"/>
    <dgm:cxn modelId="{B2B91EC6-EBDF-465C-A7E0-AD24D4377496}" type="presParOf" srcId="{99EBDA62-3FE8-441F-9F3F-7321F5C4DDD7}" destId="{DFD90323-F893-4A4F-A4C3-8595F5E67A61}" srcOrd="0" destOrd="0" presId="urn:microsoft.com/office/officeart/2008/layout/LinedList"/>
    <dgm:cxn modelId="{88306710-7B9A-4D98-8C55-BF799353297A}" type="presParOf" srcId="{99EBDA62-3FE8-441F-9F3F-7321F5C4DDD7}" destId="{48D82B9E-87F8-4C11-908F-73482781231D}" srcOrd="1" destOrd="0" presId="urn:microsoft.com/office/officeart/2008/layout/LinedList"/>
    <dgm:cxn modelId="{08D67B40-85D2-43B0-B30F-33E8F95A0676}" type="presParOf" srcId="{78E41312-309D-4361-ADB6-369EC167F6BA}" destId="{40318303-BEF5-4804-B055-22769452B432}" srcOrd="4" destOrd="0" presId="urn:microsoft.com/office/officeart/2008/layout/LinedList"/>
    <dgm:cxn modelId="{47198DD9-0B71-44F8-AB5D-D1AE63D36CDF}" type="presParOf" srcId="{78E41312-309D-4361-ADB6-369EC167F6BA}" destId="{1C1D9307-64F2-4288-99A7-E92F57B3F858}" srcOrd="5" destOrd="0" presId="urn:microsoft.com/office/officeart/2008/layout/LinedList"/>
    <dgm:cxn modelId="{310EF722-FD10-4B60-A28B-1F512AC93C47}" type="presParOf" srcId="{1C1D9307-64F2-4288-99A7-E92F57B3F858}" destId="{208B9818-1451-4371-AA68-C8479C91518E}" srcOrd="0" destOrd="0" presId="urn:microsoft.com/office/officeart/2008/layout/LinedList"/>
    <dgm:cxn modelId="{209AADEA-3957-4ED0-87C6-51EF4A53E71A}" type="presParOf" srcId="{1C1D9307-64F2-4288-99A7-E92F57B3F858}" destId="{BD4B65CC-8509-4D52-9267-DEBF7532A76D}" srcOrd="1" destOrd="0" presId="urn:microsoft.com/office/officeart/2008/layout/LinedList"/>
    <dgm:cxn modelId="{1AA933A6-952B-4B34-A905-51DB0A723486}" type="presParOf" srcId="{78E41312-309D-4361-ADB6-369EC167F6BA}" destId="{2DC763C4-433E-476D-B9E4-1EE6E09F355A}" srcOrd="6" destOrd="0" presId="urn:microsoft.com/office/officeart/2008/layout/LinedList"/>
    <dgm:cxn modelId="{F1717E9D-A3AE-4EF3-8276-6B53DF28D400}" type="presParOf" srcId="{78E41312-309D-4361-ADB6-369EC167F6BA}" destId="{D483FED1-60C3-4F33-9BC8-82CF8A9DF4E5}" srcOrd="7" destOrd="0" presId="urn:microsoft.com/office/officeart/2008/layout/LinedList"/>
    <dgm:cxn modelId="{6CF5E296-E79E-4E91-9144-D49D7BEB28F8}" type="presParOf" srcId="{D483FED1-60C3-4F33-9BC8-82CF8A9DF4E5}" destId="{4349DC36-196A-40FF-9255-637B8112D5EF}" srcOrd="0" destOrd="0" presId="urn:microsoft.com/office/officeart/2008/layout/LinedList"/>
    <dgm:cxn modelId="{41C3185B-F005-4DB7-93C7-DC1538EA2A26}" type="presParOf" srcId="{D483FED1-60C3-4F33-9BC8-82CF8A9DF4E5}" destId="{7B4CC15F-2824-461F-8085-0EC28CE4018C}" srcOrd="1" destOrd="0" presId="urn:microsoft.com/office/officeart/2008/layout/LinedList"/>
    <dgm:cxn modelId="{E6B2B389-8D27-4401-931B-C46BAB4315B7}" type="presParOf" srcId="{78E41312-309D-4361-ADB6-369EC167F6BA}" destId="{98C7886C-779F-45F5-8EAF-668A4903FAA8}" srcOrd="8" destOrd="0" presId="urn:microsoft.com/office/officeart/2008/layout/LinedList"/>
    <dgm:cxn modelId="{C029D9A0-1CF9-4C00-AE8B-59159BD3DFF0}" type="presParOf" srcId="{78E41312-309D-4361-ADB6-369EC167F6BA}" destId="{258D1CC9-9F7B-46BA-B816-28869954A9C3}" srcOrd="9" destOrd="0" presId="urn:microsoft.com/office/officeart/2008/layout/LinedList"/>
    <dgm:cxn modelId="{C7C2572D-991E-431D-B4A2-1E872C0062BA}" type="presParOf" srcId="{258D1CC9-9F7B-46BA-B816-28869954A9C3}" destId="{B684B77C-9A4B-4669-B469-F178A4785B71}" srcOrd="0" destOrd="0" presId="urn:microsoft.com/office/officeart/2008/layout/LinedList"/>
    <dgm:cxn modelId="{DE5DAC82-8ED1-4B62-B37F-B4E6558B37AB}" type="presParOf" srcId="{258D1CC9-9F7B-46BA-B816-28869954A9C3}" destId="{D1DAA973-535E-45AF-A087-2028A542AAE6}" srcOrd="1" destOrd="0" presId="urn:microsoft.com/office/officeart/2008/layout/LinedList"/>
    <dgm:cxn modelId="{986C7566-639E-4936-A4CA-5E3E3C7D8B72}" type="presParOf" srcId="{78E41312-309D-4361-ADB6-369EC167F6BA}" destId="{DDA185B8-6A95-42FE-BAB8-23FE1F5F1E6D}" srcOrd="10" destOrd="0" presId="urn:microsoft.com/office/officeart/2008/layout/LinedList"/>
    <dgm:cxn modelId="{37AD158E-1186-46D0-873A-F4701B20666E}" type="presParOf" srcId="{78E41312-309D-4361-ADB6-369EC167F6BA}" destId="{494E5FAC-EE2B-48E9-8DBA-009D16CD122D}" srcOrd="11" destOrd="0" presId="urn:microsoft.com/office/officeart/2008/layout/LinedList"/>
    <dgm:cxn modelId="{DCF68C34-22A0-454D-8380-2FA9C3CA125E}" type="presParOf" srcId="{494E5FAC-EE2B-48E9-8DBA-009D16CD122D}" destId="{9BD657B4-27F6-411F-8209-3587FC1741C4}" srcOrd="0" destOrd="0" presId="urn:microsoft.com/office/officeart/2008/layout/LinedList"/>
    <dgm:cxn modelId="{28EAC769-0F5D-4B8A-B82D-1A4C6A27D418}" type="presParOf" srcId="{494E5FAC-EE2B-48E9-8DBA-009D16CD122D}" destId="{1708669D-380B-43A1-A58A-42084EE55DC9}" srcOrd="1" destOrd="0" presId="urn:microsoft.com/office/officeart/2008/layout/LinedList"/>
    <dgm:cxn modelId="{4ED79242-A9F9-4A50-8E25-FFF97287C46B}" type="presParOf" srcId="{78E41312-309D-4361-ADB6-369EC167F6BA}" destId="{CA97C5F2-CC15-45DE-B991-EF6A179C4568}" srcOrd="12" destOrd="0" presId="urn:microsoft.com/office/officeart/2008/layout/LinedList"/>
    <dgm:cxn modelId="{7CDF2994-E022-44FA-A49B-CA16C14390EB}" type="presParOf" srcId="{78E41312-309D-4361-ADB6-369EC167F6BA}" destId="{4B206D49-E058-4AC2-98D3-45A62A530D32}" srcOrd="13" destOrd="0" presId="urn:microsoft.com/office/officeart/2008/layout/LinedList"/>
    <dgm:cxn modelId="{3F6D12FE-D29F-496D-AC16-02FF1E9038C5}" type="presParOf" srcId="{4B206D49-E058-4AC2-98D3-45A62A530D32}" destId="{AC76AA4B-1F5C-4C9D-9E7A-6A23C2C72A11}" srcOrd="0" destOrd="0" presId="urn:microsoft.com/office/officeart/2008/layout/LinedList"/>
    <dgm:cxn modelId="{CF4E3C8E-F283-462B-A4CB-19FB6DC74B49}" type="presParOf" srcId="{4B206D49-E058-4AC2-98D3-45A62A530D32}" destId="{02588AC6-9F07-4DD4-8505-6AFEF6C275A0}" srcOrd="1" destOrd="0" presId="urn:microsoft.com/office/officeart/2008/layout/LinedList"/>
    <dgm:cxn modelId="{2073A08A-1BD7-43A2-808A-493367E37E31}" type="presParOf" srcId="{78E41312-309D-4361-ADB6-369EC167F6BA}" destId="{5AAF8102-DA9F-4236-B77F-CC992D31AE74}" srcOrd="14" destOrd="0" presId="urn:microsoft.com/office/officeart/2008/layout/LinedList"/>
    <dgm:cxn modelId="{C7DDD2C1-0DAF-4F1A-8437-D69854A21ED0}" type="presParOf" srcId="{78E41312-309D-4361-ADB6-369EC167F6BA}" destId="{5D213B64-CD56-406C-A32D-C52E716D4F7E}" srcOrd="15" destOrd="0" presId="urn:microsoft.com/office/officeart/2008/layout/LinedList"/>
    <dgm:cxn modelId="{C7EBE490-4374-497E-8440-157C9E365CE1}" type="presParOf" srcId="{5D213B64-CD56-406C-A32D-C52E716D4F7E}" destId="{B1474098-C13E-49A2-8D66-C6381B056D7B}" srcOrd="0" destOrd="0" presId="urn:microsoft.com/office/officeart/2008/layout/LinedList"/>
    <dgm:cxn modelId="{01660570-7F11-4CE8-9AE3-C3B0FC89EB7F}" type="presParOf" srcId="{5D213B64-CD56-406C-A32D-C52E716D4F7E}" destId="{B9010F94-CDE4-4D24-88A0-07271A1FB327}"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B1FFEE1-F4A6-4EDE-917D-55056DAE2DCD}" type="doc">
      <dgm:prSet loTypeId="urn:microsoft.com/office/officeart/2008/layout/LinedList" loCatId="list" qsTypeId="urn:microsoft.com/office/officeart/2005/8/quickstyle/simple1" qsCatId="simple" csTypeId="urn:microsoft.com/office/officeart/2005/8/colors/colorful2" csCatId="colorful" phldr="1"/>
      <dgm:spPr/>
      <dgm:t>
        <a:bodyPr/>
        <a:lstStyle/>
        <a:p>
          <a:endParaRPr lang="en-US"/>
        </a:p>
      </dgm:t>
    </dgm:pt>
    <dgm:pt modelId="{1EF623CC-DFDB-47A3-A334-12D9733A5956}">
      <dgm:prSet/>
      <dgm:spPr/>
      <dgm:t>
        <a:bodyPr/>
        <a:lstStyle/>
        <a:p>
          <a:r>
            <a:rPr lang="en-GB"/>
            <a:t>CZK jako ERC20 token</a:t>
          </a:r>
          <a:endParaRPr lang="en-US"/>
        </a:p>
      </dgm:t>
    </dgm:pt>
    <dgm:pt modelId="{4AAC47F9-510C-4563-ACBC-5C658894D94B}" type="parTrans" cxnId="{CEAD9CBB-4ACA-457E-AD4F-4854B0BFE516}">
      <dgm:prSet/>
      <dgm:spPr/>
      <dgm:t>
        <a:bodyPr/>
        <a:lstStyle/>
        <a:p>
          <a:endParaRPr lang="en-US"/>
        </a:p>
      </dgm:t>
    </dgm:pt>
    <dgm:pt modelId="{B1FB1422-01B6-42DE-9A1E-7936C278E142}" type="sibTrans" cxnId="{CEAD9CBB-4ACA-457E-AD4F-4854B0BFE516}">
      <dgm:prSet/>
      <dgm:spPr/>
      <dgm:t>
        <a:bodyPr/>
        <a:lstStyle/>
        <a:p>
          <a:endParaRPr lang="en-US"/>
        </a:p>
      </dgm:t>
    </dgm:pt>
    <dgm:pt modelId="{7FD9762F-4508-4374-9B24-AABAC952F285}">
      <dgm:prSet/>
      <dgm:spPr/>
      <dgm:t>
        <a:bodyPr/>
        <a:lstStyle/>
        <a:p>
          <a:r>
            <a:rPr lang="en-GB"/>
            <a:t>CZK/ETH pool na Uniswap v2 DEX</a:t>
          </a:r>
          <a:endParaRPr lang="en-US"/>
        </a:p>
      </dgm:t>
    </dgm:pt>
    <dgm:pt modelId="{22F803CE-81A0-4F4A-9E96-241E310CAB6B}" type="parTrans" cxnId="{76F05267-C101-418A-8EC6-E213A0CE430A}">
      <dgm:prSet/>
      <dgm:spPr/>
      <dgm:t>
        <a:bodyPr/>
        <a:lstStyle/>
        <a:p>
          <a:endParaRPr lang="en-US"/>
        </a:p>
      </dgm:t>
    </dgm:pt>
    <dgm:pt modelId="{A55D69EA-0C6A-496B-AB60-3947E5295D08}" type="sibTrans" cxnId="{76F05267-C101-418A-8EC6-E213A0CE430A}">
      <dgm:prSet/>
      <dgm:spPr/>
      <dgm:t>
        <a:bodyPr/>
        <a:lstStyle/>
        <a:p>
          <a:endParaRPr lang="en-US"/>
        </a:p>
      </dgm:t>
    </dgm:pt>
    <dgm:pt modelId="{D8AF5608-8F4E-417B-8543-E87608632C95}">
      <dgm:prSet/>
      <dgm:spPr/>
      <dgm:t>
        <a:bodyPr/>
        <a:lstStyle/>
        <a:p>
          <a:r>
            <a:rPr lang="en-GB"/>
            <a:t>Liquidity Pool byl velice malý (spíše nelikvidní)</a:t>
          </a:r>
          <a:endParaRPr lang="en-US"/>
        </a:p>
      </dgm:t>
    </dgm:pt>
    <dgm:pt modelId="{534480EE-A207-4E20-8C86-5104E94477E3}" type="parTrans" cxnId="{84D894BF-59BB-4528-9DD9-3682E3D804C8}">
      <dgm:prSet/>
      <dgm:spPr/>
      <dgm:t>
        <a:bodyPr/>
        <a:lstStyle/>
        <a:p>
          <a:endParaRPr lang="en-US"/>
        </a:p>
      </dgm:t>
    </dgm:pt>
    <dgm:pt modelId="{2822AC29-F691-4A60-912C-17068EA24AAE}" type="sibTrans" cxnId="{84D894BF-59BB-4528-9DD9-3682E3D804C8}">
      <dgm:prSet/>
      <dgm:spPr/>
      <dgm:t>
        <a:bodyPr/>
        <a:lstStyle/>
        <a:p>
          <a:endParaRPr lang="en-US"/>
        </a:p>
      </dgm:t>
    </dgm:pt>
    <dgm:pt modelId="{DE63ACC2-B17A-4976-B6F0-CED9978732E7}">
      <dgm:prSet/>
      <dgm:spPr/>
      <dgm:t>
        <a:bodyPr/>
        <a:lstStyle/>
        <a:p>
          <a:r>
            <a:rPr lang="en-GB"/>
            <a:t>CZK tokeny nebyly kryté</a:t>
          </a:r>
          <a:endParaRPr lang="en-US"/>
        </a:p>
      </dgm:t>
    </dgm:pt>
    <dgm:pt modelId="{681F1072-A292-40B7-8DEF-4A6502ED8EAE}" type="parTrans" cxnId="{CFB1321C-CCF5-4453-BB7D-F585A3386BD4}">
      <dgm:prSet/>
      <dgm:spPr/>
      <dgm:t>
        <a:bodyPr/>
        <a:lstStyle/>
        <a:p>
          <a:endParaRPr lang="en-US"/>
        </a:p>
      </dgm:t>
    </dgm:pt>
    <dgm:pt modelId="{5DC6326F-CAD2-4AD2-9D19-F9BA6ED7AACC}" type="sibTrans" cxnId="{CFB1321C-CCF5-4453-BB7D-F585A3386BD4}">
      <dgm:prSet/>
      <dgm:spPr/>
      <dgm:t>
        <a:bodyPr/>
        <a:lstStyle/>
        <a:p>
          <a:endParaRPr lang="en-US"/>
        </a:p>
      </dgm:t>
    </dgm:pt>
    <dgm:pt modelId="{3D0C13B8-C79D-42DF-B34E-B036EDAE7DE6}">
      <dgm:prSet/>
      <dgm:spPr/>
      <dgm:t>
        <a:bodyPr/>
        <a:lstStyle/>
        <a:p>
          <a:r>
            <a:rPr lang="en-GB"/>
            <a:t>Možná SCAM, možná jen demo, nicméně na produkci</a:t>
          </a:r>
          <a:endParaRPr lang="en-US"/>
        </a:p>
      </dgm:t>
    </dgm:pt>
    <dgm:pt modelId="{46B25408-15F0-43A3-9D5C-F3146656B4A7}" type="parTrans" cxnId="{10E9BB03-368C-42C9-BB40-09BCFA348226}">
      <dgm:prSet/>
      <dgm:spPr/>
      <dgm:t>
        <a:bodyPr/>
        <a:lstStyle/>
        <a:p>
          <a:endParaRPr lang="en-US"/>
        </a:p>
      </dgm:t>
    </dgm:pt>
    <dgm:pt modelId="{E0487318-5E36-4AD6-A41B-72991CFFCBAE}" type="sibTrans" cxnId="{10E9BB03-368C-42C9-BB40-09BCFA348226}">
      <dgm:prSet/>
      <dgm:spPr/>
      <dgm:t>
        <a:bodyPr/>
        <a:lstStyle/>
        <a:p>
          <a:endParaRPr lang="en-US"/>
        </a:p>
      </dgm:t>
    </dgm:pt>
    <dgm:pt modelId="{B4BC058B-AA20-4CE8-9792-C90C8A225352}">
      <dgm:prSet/>
      <dgm:spPr/>
      <dgm:t>
        <a:bodyPr/>
        <a:lstStyle/>
        <a:p>
          <a:r>
            <a:rPr lang="en-US"/>
            <a:t>CZK20</a:t>
          </a:r>
        </a:p>
      </dgm:t>
    </dgm:pt>
    <dgm:pt modelId="{5DA6D097-64ED-412F-A76F-E1039FD1DC7C}" type="parTrans" cxnId="{8ECA6F39-A5DB-473B-B70A-458691F02DA8}">
      <dgm:prSet/>
      <dgm:spPr/>
      <dgm:t>
        <a:bodyPr/>
        <a:lstStyle/>
        <a:p>
          <a:endParaRPr lang="cs-CZ"/>
        </a:p>
      </dgm:t>
    </dgm:pt>
    <dgm:pt modelId="{4BBC4CC3-FADF-4DCA-9DE4-2E826C931F1A}" type="sibTrans" cxnId="{8ECA6F39-A5DB-473B-B70A-458691F02DA8}">
      <dgm:prSet/>
      <dgm:spPr/>
      <dgm:t>
        <a:bodyPr/>
        <a:lstStyle/>
        <a:p>
          <a:endParaRPr lang="cs-CZ"/>
        </a:p>
      </dgm:t>
    </dgm:pt>
    <dgm:pt modelId="{E2D74D33-646D-4A94-9AE9-01DE477C013C}" type="pres">
      <dgm:prSet presAssocID="{9B1FFEE1-F4A6-4EDE-917D-55056DAE2DCD}" presName="vert0" presStyleCnt="0">
        <dgm:presLayoutVars>
          <dgm:dir/>
          <dgm:animOne val="branch"/>
          <dgm:animLvl val="lvl"/>
        </dgm:presLayoutVars>
      </dgm:prSet>
      <dgm:spPr/>
    </dgm:pt>
    <dgm:pt modelId="{C66D4166-DE79-4835-AA5E-438FE67840D1}" type="pres">
      <dgm:prSet presAssocID="{B4BC058B-AA20-4CE8-9792-C90C8A225352}" presName="thickLine" presStyleLbl="alignNode1" presStyleIdx="0" presStyleCnt="6"/>
      <dgm:spPr/>
    </dgm:pt>
    <dgm:pt modelId="{B3DC562A-ECBD-402F-B5D6-FB793265F9B8}" type="pres">
      <dgm:prSet presAssocID="{B4BC058B-AA20-4CE8-9792-C90C8A225352}" presName="horz1" presStyleCnt="0"/>
      <dgm:spPr/>
    </dgm:pt>
    <dgm:pt modelId="{F519729B-05EE-4475-AD7F-4E50B58C8F53}" type="pres">
      <dgm:prSet presAssocID="{B4BC058B-AA20-4CE8-9792-C90C8A225352}" presName="tx1" presStyleLbl="revTx" presStyleIdx="0" presStyleCnt="6"/>
      <dgm:spPr/>
    </dgm:pt>
    <dgm:pt modelId="{9CF8405C-C106-4CFA-804F-4AA2F41E4985}" type="pres">
      <dgm:prSet presAssocID="{B4BC058B-AA20-4CE8-9792-C90C8A225352}" presName="vert1" presStyleCnt="0"/>
      <dgm:spPr/>
    </dgm:pt>
    <dgm:pt modelId="{D672FD48-24FD-4926-B467-278A18910BF9}" type="pres">
      <dgm:prSet presAssocID="{7FD9762F-4508-4374-9B24-AABAC952F285}" presName="thickLine" presStyleLbl="alignNode1" presStyleIdx="1" presStyleCnt="6"/>
      <dgm:spPr/>
    </dgm:pt>
    <dgm:pt modelId="{ED39545B-92D6-435F-83F2-62FA42C788A1}" type="pres">
      <dgm:prSet presAssocID="{7FD9762F-4508-4374-9B24-AABAC952F285}" presName="horz1" presStyleCnt="0"/>
      <dgm:spPr/>
    </dgm:pt>
    <dgm:pt modelId="{774DA71D-ED7E-4B30-853B-2E9B853C0F03}" type="pres">
      <dgm:prSet presAssocID="{7FD9762F-4508-4374-9B24-AABAC952F285}" presName="tx1" presStyleLbl="revTx" presStyleIdx="1" presStyleCnt="6"/>
      <dgm:spPr/>
    </dgm:pt>
    <dgm:pt modelId="{51B7F282-9B16-4844-BB11-7FBD62C4770A}" type="pres">
      <dgm:prSet presAssocID="{7FD9762F-4508-4374-9B24-AABAC952F285}" presName="vert1" presStyleCnt="0"/>
      <dgm:spPr/>
    </dgm:pt>
    <dgm:pt modelId="{D797215F-118A-4629-821B-F1F5B27EE76F}" type="pres">
      <dgm:prSet presAssocID="{1EF623CC-DFDB-47A3-A334-12D9733A5956}" presName="thickLine" presStyleLbl="alignNode1" presStyleIdx="2" presStyleCnt="6"/>
      <dgm:spPr/>
    </dgm:pt>
    <dgm:pt modelId="{CA10AEE7-7812-4785-B35E-0B95FC609696}" type="pres">
      <dgm:prSet presAssocID="{1EF623CC-DFDB-47A3-A334-12D9733A5956}" presName="horz1" presStyleCnt="0"/>
      <dgm:spPr/>
    </dgm:pt>
    <dgm:pt modelId="{BA7CC941-6D35-4B68-97D4-19B1831A4050}" type="pres">
      <dgm:prSet presAssocID="{1EF623CC-DFDB-47A3-A334-12D9733A5956}" presName="tx1" presStyleLbl="revTx" presStyleIdx="2" presStyleCnt="6"/>
      <dgm:spPr/>
    </dgm:pt>
    <dgm:pt modelId="{E9F8FCCB-6704-4FB8-8B0E-C3590DB4FB15}" type="pres">
      <dgm:prSet presAssocID="{1EF623CC-DFDB-47A3-A334-12D9733A5956}" presName="vert1" presStyleCnt="0"/>
      <dgm:spPr/>
    </dgm:pt>
    <dgm:pt modelId="{88FCE21B-F274-43DB-BEE9-5054993747F8}" type="pres">
      <dgm:prSet presAssocID="{D8AF5608-8F4E-417B-8543-E87608632C95}" presName="thickLine" presStyleLbl="alignNode1" presStyleIdx="3" presStyleCnt="6"/>
      <dgm:spPr/>
    </dgm:pt>
    <dgm:pt modelId="{D8DDA971-9F83-4C6F-89EE-6D351030FCE0}" type="pres">
      <dgm:prSet presAssocID="{D8AF5608-8F4E-417B-8543-E87608632C95}" presName="horz1" presStyleCnt="0"/>
      <dgm:spPr/>
    </dgm:pt>
    <dgm:pt modelId="{25EB2E12-14B6-4295-BF51-D25B3ED272D6}" type="pres">
      <dgm:prSet presAssocID="{D8AF5608-8F4E-417B-8543-E87608632C95}" presName="tx1" presStyleLbl="revTx" presStyleIdx="3" presStyleCnt="6"/>
      <dgm:spPr/>
    </dgm:pt>
    <dgm:pt modelId="{4900A368-653B-4970-B19D-B98BCC7B9395}" type="pres">
      <dgm:prSet presAssocID="{D8AF5608-8F4E-417B-8543-E87608632C95}" presName="vert1" presStyleCnt="0"/>
      <dgm:spPr/>
    </dgm:pt>
    <dgm:pt modelId="{426B0930-8220-4320-BA56-511A49BE2BBC}" type="pres">
      <dgm:prSet presAssocID="{DE63ACC2-B17A-4976-B6F0-CED9978732E7}" presName="thickLine" presStyleLbl="alignNode1" presStyleIdx="4" presStyleCnt="6"/>
      <dgm:spPr/>
    </dgm:pt>
    <dgm:pt modelId="{E3D31D18-F7BD-40F8-8555-29165718C938}" type="pres">
      <dgm:prSet presAssocID="{DE63ACC2-B17A-4976-B6F0-CED9978732E7}" presName="horz1" presStyleCnt="0"/>
      <dgm:spPr/>
    </dgm:pt>
    <dgm:pt modelId="{3D34079F-C565-4AB1-A282-87BD1B540F22}" type="pres">
      <dgm:prSet presAssocID="{DE63ACC2-B17A-4976-B6F0-CED9978732E7}" presName="tx1" presStyleLbl="revTx" presStyleIdx="4" presStyleCnt="6"/>
      <dgm:spPr/>
    </dgm:pt>
    <dgm:pt modelId="{637C4C48-3AF6-4688-9284-A89D3D2CAEE1}" type="pres">
      <dgm:prSet presAssocID="{DE63ACC2-B17A-4976-B6F0-CED9978732E7}" presName="vert1" presStyleCnt="0"/>
      <dgm:spPr/>
    </dgm:pt>
    <dgm:pt modelId="{9C5D77BA-DE30-49D0-BF7E-17CB5CD51FCA}" type="pres">
      <dgm:prSet presAssocID="{3D0C13B8-C79D-42DF-B34E-B036EDAE7DE6}" presName="thickLine" presStyleLbl="alignNode1" presStyleIdx="5" presStyleCnt="6"/>
      <dgm:spPr/>
    </dgm:pt>
    <dgm:pt modelId="{FD017674-7C5E-40DD-A909-65554B4BAD2D}" type="pres">
      <dgm:prSet presAssocID="{3D0C13B8-C79D-42DF-B34E-B036EDAE7DE6}" presName="horz1" presStyleCnt="0"/>
      <dgm:spPr/>
    </dgm:pt>
    <dgm:pt modelId="{DE5B9772-056A-49B0-95B6-066E1B1A3CA1}" type="pres">
      <dgm:prSet presAssocID="{3D0C13B8-C79D-42DF-B34E-B036EDAE7DE6}" presName="tx1" presStyleLbl="revTx" presStyleIdx="5" presStyleCnt="6"/>
      <dgm:spPr/>
    </dgm:pt>
    <dgm:pt modelId="{9CD503E1-C7D6-48A7-A8C6-AA8CB2791499}" type="pres">
      <dgm:prSet presAssocID="{3D0C13B8-C79D-42DF-B34E-B036EDAE7DE6}" presName="vert1" presStyleCnt="0"/>
      <dgm:spPr/>
    </dgm:pt>
  </dgm:ptLst>
  <dgm:cxnLst>
    <dgm:cxn modelId="{10E9BB03-368C-42C9-BB40-09BCFA348226}" srcId="{9B1FFEE1-F4A6-4EDE-917D-55056DAE2DCD}" destId="{3D0C13B8-C79D-42DF-B34E-B036EDAE7DE6}" srcOrd="5" destOrd="0" parTransId="{46B25408-15F0-43A3-9D5C-F3146656B4A7}" sibTransId="{E0487318-5E36-4AD6-A41B-72991CFFCBAE}"/>
    <dgm:cxn modelId="{CFB1321C-CCF5-4453-BB7D-F585A3386BD4}" srcId="{9B1FFEE1-F4A6-4EDE-917D-55056DAE2DCD}" destId="{DE63ACC2-B17A-4976-B6F0-CED9978732E7}" srcOrd="4" destOrd="0" parTransId="{681F1072-A292-40B7-8DEF-4A6502ED8EAE}" sibTransId="{5DC6326F-CAD2-4AD2-9D19-F9BA6ED7AACC}"/>
    <dgm:cxn modelId="{D2DC8A25-578C-4B5D-9AC3-69D95BA22F55}" type="presOf" srcId="{DE63ACC2-B17A-4976-B6F0-CED9978732E7}" destId="{3D34079F-C565-4AB1-A282-87BD1B540F22}" srcOrd="0" destOrd="0" presId="urn:microsoft.com/office/officeart/2008/layout/LinedList"/>
    <dgm:cxn modelId="{8ECA6F39-A5DB-473B-B70A-458691F02DA8}" srcId="{9B1FFEE1-F4A6-4EDE-917D-55056DAE2DCD}" destId="{B4BC058B-AA20-4CE8-9792-C90C8A225352}" srcOrd="0" destOrd="0" parTransId="{5DA6D097-64ED-412F-A76F-E1039FD1DC7C}" sibTransId="{4BBC4CC3-FADF-4DCA-9DE4-2E826C931F1A}"/>
    <dgm:cxn modelId="{036EBD3D-7FC6-4EFA-B64C-6BDB9F53E15B}" type="presOf" srcId="{1EF623CC-DFDB-47A3-A334-12D9733A5956}" destId="{BA7CC941-6D35-4B68-97D4-19B1831A4050}" srcOrd="0" destOrd="0" presId="urn:microsoft.com/office/officeart/2008/layout/LinedList"/>
    <dgm:cxn modelId="{9B9E3961-D82B-47E9-8CEE-97F649D3A510}" type="presOf" srcId="{3D0C13B8-C79D-42DF-B34E-B036EDAE7DE6}" destId="{DE5B9772-056A-49B0-95B6-066E1B1A3CA1}" srcOrd="0" destOrd="0" presId="urn:microsoft.com/office/officeart/2008/layout/LinedList"/>
    <dgm:cxn modelId="{47D88246-B72D-466A-89DA-F254DEC184F7}" type="presOf" srcId="{D8AF5608-8F4E-417B-8543-E87608632C95}" destId="{25EB2E12-14B6-4295-BF51-D25B3ED272D6}" srcOrd="0" destOrd="0" presId="urn:microsoft.com/office/officeart/2008/layout/LinedList"/>
    <dgm:cxn modelId="{76F05267-C101-418A-8EC6-E213A0CE430A}" srcId="{9B1FFEE1-F4A6-4EDE-917D-55056DAE2DCD}" destId="{7FD9762F-4508-4374-9B24-AABAC952F285}" srcOrd="1" destOrd="0" parTransId="{22F803CE-81A0-4F4A-9E96-241E310CAB6B}" sibTransId="{A55D69EA-0C6A-496B-AB60-3947E5295D08}"/>
    <dgm:cxn modelId="{27D53050-0C9D-4660-AE9C-472ACC727121}" type="presOf" srcId="{7FD9762F-4508-4374-9B24-AABAC952F285}" destId="{774DA71D-ED7E-4B30-853B-2E9B853C0F03}" srcOrd="0" destOrd="0" presId="urn:microsoft.com/office/officeart/2008/layout/LinedList"/>
    <dgm:cxn modelId="{196B048F-E050-4DE4-9A9F-C347897DCAF2}" type="presOf" srcId="{9B1FFEE1-F4A6-4EDE-917D-55056DAE2DCD}" destId="{E2D74D33-646D-4A94-9AE9-01DE477C013C}" srcOrd="0" destOrd="0" presId="urn:microsoft.com/office/officeart/2008/layout/LinedList"/>
    <dgm:cxn modelId="{0DC7F190-5B6B-45E2-B74C-2B7B4FA6CCEA}" type="presOf" srcId="{B4BC058B-AA20-4CE8-9792-C90C8A225352}" destId="{F519729B-05EE-4475-AD7F-4E50B58C8F53}" srcOrd="0" destOrd="0" presId="urn:microsoft.com/office/officeart/2008/layout/LinedList"/>
    <dgm:cxn modelId="{CEAD9CBB-4ACA-457E-AD4F-4854B0BFE516}" srcId="{9B1FFEE1-F4A6-4EDE-917D-55056DAE2DCD}" destId="{1EF623CC-DFDB-47A3-A334-12D9733A5956}" srcOrd="2" destOrd="0" parTransId="{4AAC47F9-510C-4563-ACBC-5C658894D94B}" sibTransId="{B1FB1422-01B6-42DE-9A1E-7936C278E142}"/>
    <dgm:cxn modelId="{84D894BF-59BB-4528-9DD9-3682E3D804C8}" srcId="{9B1FFEE1-F4A6-4EDE-917D-55056DAE2DCD}" destId="{D8AF5608-8F4E-417B-8543-E87608632C95}" srcOrd="3" destOrd="0" parTransId="{534480EE-A207-4E20-8C86-5104E94477E3}" sibTransId="{2822AC29-F691-4A60-912C-17068EA24AAE}"/>
    <dgm:cxn modelId="{FA81ECB6-C8A1-4825-BB11-653F83915F49}" type="presParOf" srcId="{E2D74D33-646D-4A94-9AE9-01DE477C013C}" destId="{C66D4166-DE79-4835-AA5E-438FE67840D1}" srcOrd="0" destOrd="0" presId="urn:microsoft.com/office/officeart/2008/layout/LinedList"/>
    <dgm:cxn modelId="{10135DB9-436F-4CF1-AE3F-87432C2166E2}" type="presParOf" srcId="{E2D74D33-646D-4A94-9AE9-01DE477C013C}" destId="{B3DC562A-ECBD-402F-B5D6-FB793265F9B8}" srcOrd="1" destOrd="0" presId="urn:microsoft.com/office/officeart/2008/layout/LinedList"/>
    <dgm:cxn modelId="{8C7FE9ED-0566-467E-8407-76936306F49E}" type="presParOf" srcId="{B3DC562A-ECBD-402F-B5D6-FB793265F9B8}" destId="{F519729B-05EE-4475-AD7F-4E50B58C8F53}" srcOrd="0" destOrd="0" presId="urn:microsoft.com/office/officeart/2008/layout/LinedList"/>
    <dgm:cxn modelId="{9E378242-DC78-4D73-9808-831DF8098E80}" type="presParOf" srcId="{B3DC562A-ECBD-402F-B5D6-FB793265F9B8}" destId="{9CF8405C-C106-4CFA-804F-4AA2F41E4985}" srcOrd="1" destOrd="0" presId="urn:microsoft.com/office/officeart/2008/layout/LinedList"/>
    <dgm:cxn modelId="{8912B105-2692-4FCB-91D5-927F344F52CF}" type="presParOf" srcId="{E2D74D33-646D-4A94-9AE9-01DE477C013C}" destId="{D672FD48-24FD-4926-B467-278A18910BF9}" srcOrd="2" destOrd="0" presId="urn:microsoft.com/office/officeart/2008/layout/LinedList"/>
    <dgm:cxn modelId="{3219DC72-7A73-4C6D-AF63-9301F41B8214}" type="presParOf" srcId="{E2D74D33-646D-4A94-9AE9-01DE477C013C}" destId="{ED39545B-92D6-435F-83F2-62FA42C788A1}" srcOrd="3" destOrd="0" presId="urn:microsoft.com/office/officeart/2008/layout/LinedList"/>
    <dgm:cxn modelId="{EC8939F0-CCC5-4701-B24B-E66104F3DB40}" type="presParOf" srcId="{ED39545B-92D6-435F-83F2-62FA42C788A1}" destId="{774DA71D-ED7E-4B30-853B-2E9B853C0F03}" srcOrd="0" destOrd="0" presId="urn:microsoft.com/office/officeart/2008/layout/LinedList"/>
    <dgm:cxn modelId="{A93E58B7-0E75-4D54-A501-E60543DBD64A}" type="presParOf" srcId="{ED39545B-92D6-435F-83F2-62FA42C788A1}" destId="{51B7F282-9B16-4844-BB11-7FBD62C4770A}" srcOrd="1" destOrd="0" presId="urn:microsoft.com/office/officeart/2008/layout/LinedList"/>
    <dgm:cxn modelId="{76DA4636-D499-4217-B104-75023F0D7915}" type="presParOf" srcId="{E2D74D33-646D-4A94-9AE9-01DE477C013C}" destId="{D797215F-118A-4629-821B-F1F5B27EE76F}" srcOrd="4" destOrd="0" presId="urn:microsoft.com/office/officeart/2008/layout/LinedList"/>
    <dgm:cxn modelId="{E3E651F4-927E-4C7B-87B2-F25241506B54}" type="presParOf" srcId="{E2D74D33-646D-4A94-9AE9-01DE477C013C}" destId="{CA10AEE7-7812-4785-B35E-0B95FC609696}" srcOrd="5" destOrd="0" presId="urn:microsoft.com/office/officeart/2008/layout/LinedList"/>
    <dgm:cxn modelId="{E530A30C-F4BB-4AFF-9642-B063CAB84FCA}" type="presParOf" srcId="{CA10AEE7-7812-4785-B35E-0B95FC609696}" destId="{BA7CC941-6D35-4B68-97D4-19B1831A4050}" srcOrd="0" destOrd="0" presId="urn:microsoft.com/office/officeart/2008/layout/LinedList"/>
    <dgm:cxn modelId="{E6495217-B5DA-4D28-A124-4D35276074E0}" type="presParOf" srcId="{CA10AEE7-7812-4785-B35E-0B95FC609696}" destId="{E9F8FCCB-6704-4FB8-8B0E-C3590DB4FB15}" srcOrd="1" destOrd="0" presId="urn:microsoft.com/office/officeart/2008/layout/LinedList"/>
    <dgm:cxn modelId="{811C07B8-AD76-4002-8D45-2CDEADD6EDC8}" type="presParOf" srcId="{E2D74D33-646D-4A94-9AE9-01DE477C013C}" destId="{88FCE21B-F274-43DB-BEE9-5054993747F8}" srcOrd="6" destOrd="0" presId="urn:microsoft.com/office/officeart/2008/layout/LinedList"/>
    <dgm:cxn modelId="{20C1FF57-4924-4391-8123-2EB753C21A7B}" type="presParOf" srcId="{E2D74D33-646D-4A94-9AE9-01DE477C013C}" destId="{D8DDA971-9F83-4C6F-89EE-6D351030FCE0}" srcOrd="7" destOrd="0" presId="urn:microsoft.com/office/officeart/2008/layout/LinedList"/>
    <dgm:cxn modelId="{8955E3C8-755C-4B80-B7C0-8A8EA8640D80}" type="presParOf" srcId="{D8DDA971-9F83-4C6F-89EE-6D351030FCE0}" destId="{25EB2E12-14B6-4295-BF51-D25B3ED272D6}" srcOrd="0" destOrd="0" presId="urn:microsoft.com/office/officeart/2008/layout/LinedList"/>
    <dgm:cxn modelId="{6F889BCA-3ECC-4399-BE38-5D9D6ADED0B6}" type="presParOf" srcId="{D8DDA971-9F83-4C6F-89EE-6D351030FCE0}" destId="{4900A368-653B-4970-B19D-B98BCC7B9395}" srcOrd="1" destOrd="0" presId="urn:microsoft.com/office/officeart/2008/layout/LinedList"/>
    <dgm:cxn modelId="{81F84156-7814-4617-9169-29473198734A}" type="presParOf" srcId="{E2D74D33-646D-4A94-9AE9-01DE477C013C}" destId="{426B0930-8220-4320-BA56-511A49BE2BBC}" srcOrd="8" destOrd="0" presId="urn:microsoft.com/office/officeart/2008/layout/LinedList"/>
    <dgm:cxn modelId="{4AB5D19C-1FC0-4E0B-8201-FBE60A11C5E9}" type="presParOf" srcId="{E2D74D33-646D-4A94-9AE9-01DE477C013C}" destId="{E3D31D18-F7BD-40F8-8555-29165718C938}" srcOrd="9" destOrd="0" presId="urn:microsoft.com/office/officeart/2008/layout/LinedList"/>
    <dgm:cxn modelId="{8940FD22-C7B0-4D01-B105-5876DCA8FB6D}" type="presParOf" srcId="{E3D31D18-F7BD-40F8-8555-29165718C938}" destId="{3D34079F-C565-4AB1-A282-87BD1B540F22}" srcOrd="0" destOrd="0" presId="urn:microsoft.com/office/officeart/2008/layout/LinedList"/>
    <dgm:cxn modelId="{6AEF4954-B527-408D-A02A-DA86CB9EC401}" type="presParOf" srcId="{E3D31D18-F7BD-40F8-8555-29165718C938}" destId="{637C4C48-3AF6-4688-9284-A89D3D2CAEE1}" srcOrd="1" destOrd="0" presId="urn:microsoft.com/office/officeart/2008/layout/LinedList"/>
    <dgm:cxn modelId="{B4C69D07-E1BA-4AEC-B18A-82155731D55F}" type="presParOf" srcId="{E2D74D33-646D-4A94-9AE9-01DE477C013C}" destId="{9C5D77BA-DE30-49D0-BF7E-17CB5CD51FCA}" srcOrd="10" destOrd="0" presId="urn:microsoft.com/office/officeart/2008/layout/LinedList"/>
    <dgm:cxn modelId="{C10FC73C-AC38-4FDA-8439-3087E87A6149}" type="presParOf" srcId="{E2D74D33-646D-4A94-9AE9-01DE477C013C}" destId="{FD017674-7C5E-40DD-A909-65554B4BAD2D}" srcOrd="11" destOrd="0" presId="urn:microsoft.com/office/officeart/2008/layout/LinedList"/>
    <dgm:cxn modelId="{7048BB20-7CE5-4921-9137-02A6BF5D18EA}" type="presParOf" srcId="{FD017674-7C5E-40DD-A909-65554B4BAD2D}" destId="{DE5B9772-056A-49B0-95B6-066E1B1A3CA1}" srcOrd="0" destOrd="0" presId="urn:microsoft.com/office/officeart/2008/layout/LinedList"/>
    <dgm:cxn modelId="{3711309D-6A0B-4293-A168-11278D6388A0}" type="presParOf" srcId="{FD017674-7C5E-40DD-A909-65554B4BAD2D}" destId="{9CD503E1-C7D6-48A7-A8C6-AA8CB2791499}"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17B89F1-F777-4DE5-96BF-77E14EA15250}" type="doc">
      <dgm:prSet loTypeId="urn:microsoft.com/office/officeart/2005/8/layout/vList2" loCatId="list" qsTypeId="urn:microsoft.com/office/officeart/2005/8/quickstyle/simple1" qsCatId="simple" csTypeId="urn:microsoft.com/office/officeart/2005/8/colors/colorful1" csCatId="colorful" phldr="1"/>
      <dgm:spPr/>
      <dgm:t>
        <a:bodyPr/>
        <a:lstStyle/>
        <a:p>
          <a:endParaRPr lang="en-US"/>
        </a:p>
      </dgm:t>
    </dgm:pt>
    <dgm:pt modelId="{2BBB36FD-9CFE-4845-A1CA-8D4868639068}">
      <dgm:prSet/>
      <dgm:spPr/>
      <dgm:t>
        <a:bodyPr/>
        <a:lstStyle/>
        <a:p>
          <a:r>
            <a:rPr lang="en-GB"/>
            <a:t>Garance budoucí směny</a:t>
          </a:r>
          <a:endParaRPr lang="en-US"/>
        </a:p>
      </dgm:t>
    </dgm:pt>
    <dgm:pt modelId="{D4FEDB65-4766-445C-88B7-27F48DEB5AF0}" type="parTrans" cxnId="{5D24A43C-CC42-49D5-9C49-08E0108C42AD}">
      <dgm:prSet/>
      <dgm:spPr/>
      <dgm:t>
        <a:bodyPr/>
        <a:lstStyle/>
        <a:p>
          <a:endParaRPr lang="en-US"/>
        </a:p>
      </dgm:t>
    </dgm:pt>
    <dgm:pt modelId="{3A574292-E993-4B33-A55B-B2953FDB7C6C}" type="sibTrans" cxnId="{5D24A43C-CC42-49D5-9C49-08E0108C42AD}">
      <dgm:prSet/>
      <dgm:spPr/>
      <dgm:t>
        <a:bodyPr/>
        <a:lstStyle/>
        <a:p>
          <a:endParaRPr lang="en-US"/>
        </a:p>
      </dgm:t>
    </dgm:pt>
    <dgm:pt modelId="{BF92F1BE-0056-474D-8E13-C67CC6057A4F}">
      <dgm:prSet/>
      <dgm:spPr/>
      <dgm:t>
        <a:bodyPr/>
        <a:lstStyle/>
        <a:p>
          <a:r>
            <a:rPr lang="en-GB"/>
            <a:t>Kdo bude garant, že dCZK bude v budoucnu 1:1 směnitelné za FIAT CZK?</a:t>
          </a:r>
          <a:endParaRPr lang="en-US"/>
        </a:p>
      </dgm:t>
    </dgm:pt>
    <dgm:pt modelId="{7FD9320F-F3E8-4958-B69B-3F7B50D92D26}" type="parTrans" cxnId="{7713E99A-C1A3-4A69-8F3B-CDE6B36853A8}">
      <dgm:prSet/>
      <dgm:spPr/>
      <dgm:t>
        <a:bodyPr/>
        <a:lstStyle/>
        <a:p>
          <a:endParaRPr lang="en-US"/>
        </a:p>
      </dgm:t>
    </dgm:pt>
    <dgm:pt modelId="{03A36E6D-BA58-4310-A743-810D637BAA02}" type="sibTrans" cxnId="{7713E99A-C1A3-4A69-8F3B-CDE6B36853A8}">
      <dgm:prSet/>
      <dgm:spPr/>
      <dgm:t>
        <a:bodyPr/>
        <a:lstStyle/>
        <a:p>
          <a:endParaRPr lang="en-US"/>
        </a:p>
      </dgm:t>
    </dgm:pt>
    <dgm:pt modelId="{FE977DD7-BE65-4E17-83D5-6512BEBD37F2}">
      <dgm:prSet/>
      <dgm:spPr/>
      <dgm:t>
        <a:bodyPr/>
        <a:lstStyle/>
        <a:p>
          <a:r>
            <a:rPr lang="en-GB"/>
            <a:t>Kdo bude udržovat liquidity pool pro směnu dCZK vs jiné krypto?</a:t>
          </a:r>
          <a:endParaRPr lang="en-US"/>
        </a:p>
      </dgm:t>
    </dgm:pt>
    <dgm:pt modelId="{F9309391-4D67-4BE9-A13A-FAECD18339BE}" type="parTrans" cxnId="{B70A2ED5-A35D-46CC-A155-40E17BCB2B4D}">
      <dgm:prSet/>
      <dgm:spPr/>
      <dgm:t>
        <a:bodyPr/>
        <a:lstStyle/>
        <a:p>
          <a:endParaRPr lang="en-US"/>
        </a:p>
      </dgm:t>
    </dgm:pt>
    <dgm:pt modelId="{7F8AAA7A-65D7-4016-A684-E075257E6033}" type="sibTrans" cxnId="{B70A2ED5-A35D-46CC-A155-40E17BCB2B4D}">
      <dgm:prSet/>
      <dgm:spPr/>
      <dgm:t>
        <a:bodyPr/>
        <a:lstStyle/>
        <a:p>
          <a:endParaRPr lang="en-US"/>
        </a:p>
      </dgm:t>
    </dgm:pt>
    <dgm:pt modelId="{207237E1-F647-4D16-96E1-D4EA765D9B2B}">
      <dgm:prSet/>
      <dgm:spPr/>
      <dgm:t>
        <a:bodyPr/>
        <a:lstStyle/>
        <a:p>
          <a:r>
            <a:rPr lang="en-GB"/>
            <a:t>Zodpovědnost vs riziko chybovosti smart kontraktů</a:t>
          </a:r>
          <a:endParaRPr lang="en-US"/>
        </a:p>
      </dgm:t>
    </dgm:pt>
    <dgm:pt modelId="{4A223D94-0A88-4B7A-A2F2-BD648007ACED}" type="parTrans" cxnId="{2323A60A-4E0D-4C9E-A363-F7A1AB4A5222}">
      <dgm:prSet/>
      <dgm:spPr/>
      <dgm:t>
        <a:bodyPr/>
        <a:lstStyle/>
        <a:p>
          <a:endParaRPr lang="en-US"/>
        </a:p>
      </dgm:t>
    </dgm:pt>
    <dgm:pt modelId="{E0F7EBF2-7387-401B-9034-5AD929525157}" type="sibTrans" cxnId="{2323A60A-4E0D-4C9E-A363-F7A1AB4A5222}">
      <dgm:prSet/>
      <dgm:spPr/>
      <dgm:t>
        <a:bodyPr/>
        <a:lstStyle/>
        <a:p>
          <a:endParaRPr lang="en-US"/>
        </a:p>
      </dgm:t>
    </dgm:pt>
    <dgm:pt modelId="{7CF2F888-B981-4371-817B-98C6BC9076BC}">
      <dgm:prSet/>
      <dgm:spPr/>
      <dgm:t>
        <a:bodyPr/>
        <a:lstStyle/>
        <a:p>
          <a:r>
            <a:rPr lang="en-GB"/>
            <a:t>Jak toto riziko mitigovat?</a:t>
          </a:r>
          <a:endParaRPr lang="en-US"/>
        </a:p>
      </dgm:t>
    </dgm:pt>
    <dgm:pt modelId="{73C49B2A-9E8F-4134-9459-B6F5B9D8734D}" type="parTrans" cxnId="{08A4945C-8D64-4784-8162-DE8CBA337DDD}">
      <dgm:prSet/>
      <dgm:spPr/>
      <dgm:t>
        <a:bodyPr/>
        <a:lstStyle/>
        <a:p>
          <a:endParaRPr lang="en-US"/>
        </a:p>
      </dgm:t>
    </dgm:pt>
    <dgm:pt modelId="{24257DC8-0A18-47E3-9AAB-F8DE9253DE68}" type="sibTrans" cxnId="{08A4945C-8D64-4784-8162-DE8CBA337DDD}">
      <dgm:prSet/>
      <dgm:spPr/>
      <dgm:t>
        <a:bodyPr/>
        <a:lstStyle/>
        <a:p>
          <a:endParaRPr lang="en-US"/>
        </a:p>
      </dgm:t>
    </dgm:pt>
    <dgm:pt modelId="{17E566E9-886F-4119-A9E9-76F7E5E14BE7}">
      <dgm:prSet/>
      <dgm:spPr/>
      <dgm:t>
        <a:bodyPr/>
        <a:lstStyle/>
        <a:p>
          <a:r>
            <a:rPr lang="en-GB"/>
            <a:t>Pokud CZK jako centralizovaný stablecoin</a:t>
          </a:r>
          <a:endParaRPr lang="en-US"/>
        </a:p>
      </dgm:t>
    </dgm:pt>
    <dgm:pt modelId="{E81449F0-058A-47CA-AF9E-8DFD3B1D6BD7}" type="parTrans" cxnId="{55FAE109-4B2A-4706-A896-0FF6C81C2DED}">
      <dgm:prSet/>
      <dgm:spPr/>
      <dgm:t>
        <a:bodyPr/>
        <a:lstStyle/>
        <a:p>
          <a:endParaRPr lang="en-US"/>
        </a:p>
      </dgm:t>
    </dgm:pt>
    <dgm:pt modelId="{C21E667B-0698-4C35-9EB9-E4289BE45048}" type="sibTrans" cxnId="{55FAE109-4B2A-4706-A896-0FF6C81C2DED}">
      <dgm:prSet/>
      <dgm:spPr/>
      <dgm:t>
        <a:bodyPr/>
        <a:lstStyle/>
        <a:p>
          <a:endParaRPr lang="en-US"/>
        </a:p>
      </dgm:t>
    </dgm:pt>
    <dgm:pt modelId="{EAB64F67-20D4-4114-80EF-61C1797B675D}">
      <dgm:prSet/>
      <dgm:spPr/>
      <dgm:t>
        <a:bodyPr/>
        <a:lstStyle/>
        <a:p>
          <a:r>
            <a:rPr lang="en-GB"/>
            <a:t>1 ekonomický hráč (nositel dCZK) vs sdružení (třeba formou DAO?)</a:t>
          </a:r>
          <a:endParaRPr lang="en-US"/>
        </a:p>
      </dgm:t>
    </dgm:pt>
    <dgm:pt modelId="{D3851935-31F9-4DE9-9481-3B5F1463023F}" type="parTrans" cxnId="{70BB65E4-DB70-4848-8831-252B7E0FA77E}">
      <dgm:prSet/>
      <dgm:spPr/>
      <dgm:t>
        <a:bodyPr/>
        <a:lstStyle/>
        <a:p>
          <a:endParaRPr lang="en-US"/>
        </a:p>
      </dgm:t>
    </dgm:pt>
    <dgm:pt modelId="{6F2F9B93-B5FE-410B-840E-38ECBDB9CB60}" type="sibTrans" cxnId="{70BB65E4-DB70-4848-8831-252B7E0FA77E}">
      <dgm:prSet/>
      <dgm:spPr/>
      <dgm:t>
        <a:bodyPr/>
        <a:lstStyle/>
        <a:p>
          <a:endParaRPr lang="en-US"/>
        </a:p>
      </dgm:t>
    </dgm:pt>
    <dgm:pt modelId="{3D427539-B974-46DC-982B-D17A61459F01}">
      <dgm:prSet/>
      <dgm:spPr/>
      <dgm:t>
        <a:bodyPr/>
        <a:lstStyle/>
        <a:p>
          <a:r>
            <a:rPr lang="en-GB"/>
            <a:t>Nezbytná implementační podmínka: vytvořený Oracle CZK price feed (ETH/CZK, resp. DAI/CZK)</a:t>
          </a:r>
          <a:endParaRPr lang="en-US"/>
        </a:p>
      </dgm:t>
    </dgm:pt>
    <dgm:pt modelId="{1FB0D862-7271-4C55-BCD3-A21EB23B8C5E}" type="parTrans" cxnId="{2299F903-B0CC-4BA7-AFEE-05AEBFE5AE14}">
      <dgm:prSet/>
      <dgm:spPr/>
      <dgm:t>
        <a:bodyPr/>
        <a:lstStyle/>
        <a:p>
          <a:endParaRPr lang="en-US"/>
        </a:p>
      </dgm:t>
    </dgm:pt>
    <dgm:pt modelId="{1E2AD9C2-9F4E-4DAD-B317-79E7C29DAC2B}" type="sibTrans" cxnId="{2299F903-B0CC-4BA7-AFEE-05AEBFE5AE14}">
      <dgm:prSet/>
      <dgm:spPr/>
      <dgm:t>
        <a:bodyPr/>
        <a:lstStyle/>
        <a:p>
          <a:endParaRPr lang="en-US"/>
        </a:p>
      </dgm:t>
    </dgm:pt>
    <dgm:pt modelId="{35CC0145-0932-4126-B183-78E8CD075334}">
      <dgm:prSet/>
      <dgm:spPr/>
      <dgm:t>
        <a:bodyPr/>
        <a:lstStyle/>
        <a:p>
          <a:r>
            <a:rPr lang="en-GB"/>
            <a:t> Kdo bude držet FIAT a emitovat dCZK?</a:t>
          </a:r>
          <a:endParaRPr lang="en-US"/>
        </a:p>
      </dgm:t>
    </dgm:pt>
    <dgm:pt modelId="{EC8EE9A4-32D9-4FEE-B7E7-16D652F3FFEE}" type="parTrans" cxnId="{C2354536-8E0C-463E-8D05-8155D9D56A66}">
      <dgm:prSet/>
      <dgm:spPr/>
      <dgm:t>
        <a:bodyPr/>
        <a:lstStyle/>
        <a:p>
          <a:endParaRPr lang="cs-CZ"/>
        </a:p>
      </dgm:t>
    </dgm:pt>
    <dgm:pt modelId="{E6D3243A-2468-4E1D-B656-18F6CD6AA66D}" type="sibTrans" cxnId="{C2354536-8E0C-463E-8D05-8155D9D56A66}">
      <dgm:prSet/>
      <dgm:spPr/>
      <dgm:t>
        <a:bodyPr/>
        <a:lstStyle/>
        <a:p>
          <a:endParaRPr lang="cs-CZ"/>
        </a:p>
      </dgm:t>
    </dgm:pt>
    <dgm:pt modelId="{9D47B2FD-4068-4994-BFB2-BF2A5E45D1A4}">
      <dgm:prSet/>
      <dgm:spPr/>
      <dgm:t>
        <a:bodyPr/>
        <a:lstStyle/>
        <a:p>
          <a:r>
            <a:rPr lang="en-US"/>
            <a:t>Resp. jaké budou k tomu incentivy?</a:t>
          </a:r>
        </a:p>
      </dgm:t>
    </dgm:pt>
    <dgm:pt modelId="{EC0087DA-48F9-4942-988D-C7A56E60C7B2}" type="parTrans" cxnId="{A87E54BB-255F-46FF-B651-11C5D13A4CED}">
      <dgm:prSet/>
      <dgm:spPr/>
      <dgm:t>
        <a:bodyPr/>
        <a:lstStyle/>
        <a:p>
          <a:endParaRPr lang="cs-CZ"/>
        </a:p>
      </dgm:t>
    </dgm:pt>
    <dgm:pt modelId="{00E9A76F-0374-4DED-9EBB-71C2DB97E815}" type="sibTrans" cxnId="{A87E54BB-255F-46FF-B651-11C5D13A4CED}">
      <dgm:prSet/>
      <dgm:spPr/>
      <dgm:t>
        <a:bodyPr/>
        <a:lstStyle/>
        <a:p>
          <a:endParaRPr lang="cs-CZ"/>
        </a:p>
      </dgm:t>
    </dgm:pt>
    <dgm:pt modelId="{C458B3C3-5865-4B2F-AA76-BBB6EF90D215}" type="pres">
      <dgm:prSet presAssocID="{C17B89F1-F777-4DE5-96BF-77E14EA15250}" presName="linear" presStyleCnt="0">
        <dgm:presLayoutVars>
          <dgm:animLvl val="lvl"/>
          <dgm:resizeHandles val="exact"/>
        </dgm:presLayoutVars>
      </dgm:prSet>
      <dgm:spPr/>
    </dgm:pt>
    <dgm:pt modelId="{D587920F-4DC0-460F-871F-88DB3741F0CA}" type="pres">
      <dgm:prSet presAssocID="{2BBB36FD-9CFE-4845-A1CA-8D4868639068}" presName="parentText" presStyleLbl="node1" presStyleIdx="0" presStyleCnt="4">
        <dgm:presLayoutVars>
          <dgm:chMax val="0"/>
          <dgm:bulletEnabled val="1"/>
        </dgm:presLayoutVars>
      </dgm:prSet>
      <dgm:spPr/>
    </dgm:pt>
    <dgm:pt modelId="{6CA88925-B1F4-4404-B34A-BC5829E7C313}" type="pres">
      <dgm:prSet presAssocID="{2BBB36FD-9CFE-4845-A1CA-8D4868639068}" presName="childText" presStyleLbl="revTx" presStyleIdx="0" presStyleCnt="3">
        <dgm:presLayoutVars>
          <dgm:bulletEnabled val="1"/>
        </dgm:presLayoutVars>
      </dgm:prSet>
      <dgm:spPr/>
    </dgm:pt>
    <dgm:pt modelId="{BE8CD119-26E0-4B06-AD70-C0389365D604}" type="pres">
      <dgm:prSet presAssocID="{207237E1-F647-4D16-96E1-D4EA765D9B2B}" presName="parentText" presStyleLbl="node1" presStyleIdx="1" presStyleCnt="4">
        <dgm:presLayoutVars>
          <dgm:chMax val="0"/>
          <dgm:bulletEnabled val="1"/>
        </dgm:presLayoutVars>
      </dgm:prSet>
      <dgm:spPr/>
    </dgm:pt>
    <dgm:pt modelId="{2EC81C72-D86D-4F55-90C5-03B1DD38AD3D}" type="pres">
      <dgm:prSet presAssocID="{207237E1-F647-4D16-96E1-D4EA765D9B2B}" presName="childText" presStyleLbl="revTx" presStyleIdx="1" presStyleCnt="3">
        <dgm:presLayoutVars>
          <dgm:bulletEnabled val="1"/>
        </dgm:presLayoutVars>
      </dgm:prSet>
      <dgm:spPr/>
    </dgm:pt>
    <dgm:pt modelId="{A46DD8C2-D4B8-496A-9BF4-DED087CA2708}" type="pres">
      <dgm:prSet presAssocID="{17E566E9-886F-4119-A9E9-76F7E5E14BE7}" presName="parentText" presStyleLbl="node1" presStyleIdx="2" presStyleCnt="4">
        <dgm:presLayoutVars>
          <dgm:chMax val="0"/>
          <dgm:bulletEnabled val="1"/>
        </dgm:presLayoutVars>
      </dgm:prSet>
      <dgm:spPr/>
    </dgm:pt>
    <dgm:pt modelId="{584A8D4C-CF74-4417-8F46-1468396F3C23}" type="pres">
      <dgm:prSet presAssocID="{17E566E9-886F-4119-A9E9-76F7E5E14BE7}" presName="childText" presStyleLbl="revTx" presStyleIdx="2" presStyleCnt="3">
        <dgm:presLayoutVars>
          <dgm:bulletEnabled val="1"/>
        </dgm:presLayoutVars>
      </dgm:prSet>
      <dgm:spPr/>
    </dgm:pt>
    <dgm:pt modelId="{39615DDB-ECED-4892-AC07-8191D706238A}" type="pres">
      <dgm:prSet presAssocID="{3D427539-B974-46DC-982B-D17A61459F01}" presName="parentText" presStyleLbl="node1" presStyleIdx="3" presStyleCnt="4">
        <dgm:presLayoutVars>
          <dgm:chMax val="0"/>
          <dgm:bulletEnabled val="1"/>
        </dgm:presLayoutVars>
      </dgm:prSet>
      <dgm:spPr/>
    </dgm:pt>
  </dgm:ptLst>
  <dgm:cxnLst>
    <dgm:cxn modelId="{2299F903-B0CC-4BA7-AFEE-05AEBFE5AE14}" srcId="{C17B89F1-F777-4DE5-96BF-77E14EA15250}" destId="{3D427539-B974-46DC-982B-D17A61459F01}" srcOrd="3" destOrd="0" parTransId="{1FB0D862-7271-4C55-BCD3-A21EB23B8C5E}" sibTransId="{1E2AD9C2-9F4E-4DAD-B317-79E7C29DAC2B}"/>
    <dgm:cxn modelId="{55FAE109-4B2A-4706-A896-0FF6C81C2DED}" srcId="{C17B89F1-F777-4DE5-96BF-77E14EA15250}" destId="{17E566E9-886F-4119-A9E9-76F7E5E14BE7}" srcOrd="2" destOrd="0" parTransId="{E81449F0-058A-47CA-AF9E-8DFD3B1D6BD7}" sibTransId="{C21E667B-0698-4C35-9EB9-E4289BE45048}"/>
    <dgm:cxn modelId="{2323A60A-4E0D-4C9E-A363-F7A1AB4A5222}" srcId="{C17B89F1-F777-4DE5-96BF-77E14EA15250}" destId="{207237E1-F647-4D16-96E1-D4EA765D9B2B}" srcOrd="1" destOrd="0" parTransId="{4A223D94-0A88-4B7A-A2F2-BD648007ACED}" sibTransId="{E0F7EBF2-7387-401B-9034-5AD929525157}"/>
    <dgm:cxn modelId="{09C43F2A-4EFA-4D82-BFFF-2C508A02E1CB}" type="presOf" srcId="{3D427539-B974-46DC-982B-D17A61459F01}" destId="{39615DDB-ECED-4892-AC07-8191D706238A}" srcOrd="0" destOrd="0" presId="urn:microsoft.com/office/officeart/2005/8/layout/vList2"/>
    <dgm:cxn modelId="{C2354536-8E0C-463E-8D05-8155D9D56A66}" srcId="{17E566E9-886F-4119-A9E9-76F7E5E14BE7}" destId="{35CC0145-0932-4126-B183-78E8CD075334}" srcOrd="0" destOrd="0" parTransId="{EC8EE9A4-32D9-4FEE-B7E7-16D652F3FFEE}" sibTransId="{E6D3243A-2468-4E1D-B656-18F6CD6AA66D}"/>
    <dgm:cxn modelId="{5D24A43C-CC42-49D5-9C49-08E0108C42AD}" srcId="{C17B89F1-F777-4DE5-96BF-77E14EA15250}" destId="{2BBB36FD-9CFE-4845-A1CA-8D4868639068}" srcOrd="0" destOrd="0" parTransId="{D4FEDB65-4766-445C-88B7-27F48DEB5AF0}" sibTransId="{3A574292-E993-4B33-A55B-B2953FDB7C6C}"/>
    <dgm:cxn modelId="{08A4945C-8D64-4784-8162-DE8CBA337DDD}" srcId="{207237E1-F647-4D16-96E1-D4EA765D9B2B}" destId="{7CF2F888-B981-4371-817B-98C6BC9076BC}" srcOrd="0" destOrd="0" parTransId="{73C49B2A-9E8F-4134-9459-B6F5B9D8734D}" sibTransId="{24257DC8-0A18-47E3-9AAB-F8DE9253DE68}"/>
    <dgm:cxn modelId="{61ED125F-5247-4FC6-B37F-B4E4A766D41E}" type="presOf" srcId="{EAB64F67-20D4-4114-80EF-61C1797B675D}" destId="{584A8D4C-CF74-4417-8F46-1468396F3C23}" srcOrd="0" destOrd="1" presId="urn:microsoft.com/office/officeart/2005/8/layout/vList2"/>
    <dgm:cxn modelId="{15B0A24A-35C5-4915-993A-9A2207DDDC0F}" type="presOf" srcId="{35CC0145-0932-4126-B183-78E8CD075334}" destId="{584A8D4C-CF74-4417-8F46-1468396F3C23}" srcOrd="0" destOrd="0" presId="urn:microsoft.com/office/officeart/2005/8/layout/vList2"/>
    <dgm:cxn modelId="{29224D74-92D4-4517-AE2A-5D4AFACA38A1}" type="presOf" srcId="{2BBB36FD-9CFE-4845-A1CA-8D4868639068}" destId="{D587920F-4DC0-460F-871F-88DB3741F0CA}" srcOrd="0" destOrd="0" presId="urn:microsoft.com/office/officeart/2005/8/layout/vList2"/>
    <dgm:cxn modelId="{0E08C078-193D-4D8D-8BFD-D5B0D4D5D284}" type="presOf" srcId="{BF92F1BE-0056-474D-8E13-C67CC6057A4F}" destId="{6CA88925-B1F4-4404-B34A-BC5829E7C313}" srcOrd="0" destOrd="0" presId="urn:microsoft.com/office/officeart/2005/8/layout/vList2"/>
    <dgm:cxn modelId="{C76A538F-2971-48BB-8361-CCACC3027DE1}" type="presOf" srcId="{207237E1-F647-4D16-96E1-D4EA765D9B2B}" destId="{BE8CD119-26E0-4B06-AD70-C0389365D604}" srcOrd="0" destOrd="0" presId="urn:microsoft.com/office/officeart/2005/8/layout/vList2"/>
    <dgm:cxn modelId="{7713E99A-C1A3-4A69-8F3B-CDE6B36853A8}" srcId="{2BBB36FD-9CFE-4845-A1CA-8D4868639068}" destId="{BF92F1BE-0056-474D-8E13-C67CC6057A4F}" srcOrd="0" destOrd="0" parTransId="{7FD9320F-F3E8-4958-B69B-3F7B50D92D26}" sibTransId="{03A36E6D-BA58-4310-A743-810D637BAA02}"/>
    <dgm:cxn modelId="{A87E54BB-255F-46FF-B651-11C5D13A4CED}" srcId="{2BBB36FD-9CFE-4845-A1CA-8D4868639068}" destId="{9D47B2FD-4068-4994-BFB2-BF2A5E45D1A4}" srcOrd="2" destOrd="0" parTransId="{EC0087DA-48F9-4942-988D-C7A56E60C7B2}" sibTransId="{00E9A76F-0374-4DED-9EBB-71C2DB97E815}"/>
    <dgm:cxn modelId="{20CCF1BB-0B57-4346-AF30-5443829F2A8C}" type="presOf" srcId="{17E566E9-886F-4119-A9E9-76F7E5E14BE7}" destId="{A46DD8C2-D4B8-496A-9BF4-DED087CA2708}" srcOrd="0" destOrd="0" presId="urn:microsoft.com/office/officeart/2005/8/layout/vList2"/>
    <dgm:cxn modelId="{65F031CF-6D22-46EF-AD26-4C9A5E6E7154}" type="presOf" srcId="{C17B89F1-F777-4DE5-96BF-77E14EA15250}" destId="{C458B3C3-5865-4B2F-AA76-BBB6EF90D215}" srcOrd="0" destOrd="0" presId="urn:microsoft.com/office/officeart/2005/8/layout/vList2"/>
    <dgm:cxn modelId="{B70A2ED5-A35D-46CC-A155-40E17BCB2B4D}" srcId="{2BBB36FD-9CFE-4845-A1CA-8D4868639068}" destId="{FE977DD7-BE65-4E17-83D5-6512BEBD37F2}" srcOrd="1" destOrd="0" parTransId="{F9309391-4D67-4BE9-A13A-FAECD18339BE}" sibTransId="{7F8AAA7A-65D7-4016-A684-E075257E6033}"/>
    <dgm:cxn modelId="{70BB65E4-DB70-4848-8831-252B7E0FA77E}" srcId="{17E566E9-886F-4119-A9E9-76F7E5E14BE7}" destId="{EAB64F67-20D4-4114-80EF-61C1797B675D}" srcOrd="1" destOrd="0" parTransId="{D3851935-31F9-4DE9-9481-3B5F1463023F}" sibTransId="{6F2F9B93-B5FE-410B-840E-38ECBDB9CB60}"/>
    <dgm:cxn modelId="{4F5BEBF6-6148-4799-9F9F-FBBD5A93472E}" type="presOf" srcId="{9D47B2FD-4068-4994-BFB2-BF2A5E45D1A4}" destId="{6CA88925-B1F4-4404-B34A-BC5829E7C313}" srcOrd="0" destOrd="2" presId="urn:microsoft.com/office/officeart/2005/8/layout/vList2"/>
    <dgm:cxn modelId="{1345D2F7-13B7-45FC-A687-E43F7B90F88D}" type="presOf" srcId="{7CF2F888-B981-4371-817B-98C6BC9076BC}" destId="{2EC81C72-D86D-4F55-90C5-03B1DD38AD3D}" srcOrd="0" destOrd="0" presId="urn:microsoft.com/office/officeart/2005/8/layout/vList2"/>
    <dgm:cxn modelId="{BD298DFD-3B7B-4034-8CBF-A424149FC553}" type="presOf" srcId="{FE977DD7-BE65-4E17-83D5-6512BEBD37F2}" destId="{6CA88925-B1F4-4404-B34A-BC5829E7C313}" srcOrd="0" destOrd="1" presId="urn:microsoft.com/office/officeart/2005/8/layout/vList2"/>
    <dgm:cxn modelId="{0CFD7965-D8E1-41F7-A771-5F4D8B104056}" type="presParOf" srcId="{C458B3C3-5865-4B2F-AA76-BBB6EF90D215}" destId="{D587920F-4DC0-460F-871F-88DB3741F0CA}" srcOrd="0" destOrd="0" presId="urn:microsoft.com/office/officeart/2005/8/layout/vList2"/>
    <dgm:cxn modelId="{07E2F915-28D0-4312-BFCA-8FA9EE7E4FBA}" type="presParOf" srcId="{C458B3C3-5865-4B2F-AA76-BBB6EF90D215}" destId="{6CA88925-B1F4-4404-B34A-BC5829E7C313}" srcOrd="1" destOrd="0" presId="urn:microsoft.com/office/officeart/2005/8/layout/vList2"/>
    <dgm:cxn modelId="{834D5CAD-0FC5-4136-8F99-74FCCF6BE4F9}" type="presParOf" srcId="{C458B3C3-5865-4B2F-AA76-BBB6EF90D215}" destId="{BE8CD119-26E0-4B06-AD70-C0389365D604}" srcOrd="2" destOrd="0" presId="urn:microsoft.com/office/officeart/2005/8/layout/vList2"/>
    <dgm:cxn modelId="{E7C04F2A-A34E-4A22-BDA8-E54EEAA383F7}" type="presParOf" srcId="{C458B3C3-5865-4B2F-AA76-BBB6EF90D215}" destId="{2EC81C72-D86D-4F55-90C5-03B1DD38AD3D}" srcOrd="3" destOrd="0" presId="urn:microsoft.com/office/officeart/2005/8/layout/vList2"/>
    <dgm:cxn modelId="{9A75841D-DF00-4113-8F98-3382D4150A77}" type="presParOf" srcId="{C458B3C3-5865-4B2F-AA76-BBB6EF90D215}" destId="{A46DD8C2-D4B8-496A-9BF4-DED087CA2708}" srcOrd="4" destOrd="0" presId="urn:microsoft.com/office/officeart/2005/8/layout/vList2"/>
    <dgm:cxn modelId="{74133E1D-8446-409F-BD6F-72EBE88C7E35}" type="presParOf" srcId="{C458B3C3-5865-4B2F-AA76-BBB6EF90D215}" destId="{584A8D4C-CF74-4417-8F46-1468396F3C23}" srcOrd="5" destOrd="0" presId="urn:microsoft.com/office/officeart/2005/8/layout/vList2"/>
    <dgm:cxn modelId="{3A38039E-336B-465E-A231-2A46F920BEE8}" type="presParOf" srcId="{C458B3C3-5865-4B2F-AA76-BBB6EF90D215}" destId="{39615DDB-ECED-4892-AC07-8191D706238A}"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DCCBF5-5FFE-431D-B0CA-BFC0B15478D1}">
      <dsp:nvSpPr>
        <dsp:cNvPr id="0" name=""/>
        <dsp:cNvSpPr/>
      </dsp:nvSpPr>
      <dsp:spPr>
        <a:xfrm>
          <a:off x="0" y="0"/>
          <a:ext cx="4718786" cy="0"/>
        </a:xfrm>
        <a:prstGeom prst="lin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8510990-0A67-4F5F-A66A-E3FC5D534D08}">
      <dsp:nvSpPr>
        <dsp:cNvPr id="0" name=""/>
        <dsp:cNvSpPr/>
      </dsp:nvSpPr>
      <dsp:spPr>
        <a:xfrm>
          <a:off x="0" y="0"/>
          <a:ext cx="4718786" cy="5185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GB" sz="2400" kern="1200"/>
            <a:t>Kdy a na jak dlouho</a:t>
          </a:r>
          <a:endParaRPr lang="en-US" sz="2400" kern="1200"/>
        </a:p>
      </dsp:txBody>
      <dsp:txXfrm>
        <a:off x="0" y="0"/>
        <a:ext cx="4718786" cy="518506"/>
      </dsp:txXfrm>
    </dsp:sp>
    <dsp:sp modelId="{F28233F0-F7FF-44DD-8FFB-5787437B4627}">
      <dsp:nvSpPr>
        <dsp:cNvPr id="0" name=""/>
        <dsp:cNvSpPr/>
      </dsp:nvSpPr>
      <dsp:spPr>
        <a:xfrm>
          <a:off x="0" y="518506"/>
          <a:ext cx="4718786" cy="0"/>
        </a:xfrm>
        <a:prstGeom prst="line">
          <a:avLst/>
        </a:prstGeom>
        <a:solidFill>
          <a:schemeClr val="accent5">
            <a:hueOff val="-965506"/>
            <a:satOff val="-2488"/>
            <a:lumOff val="-1681"/>
            <a:alphaOff val="0"/>
          </a:schemeClr>
        </a:solidFill>
        <a:ln w="12700" cap="flat" cmpd="sng" algn="ctr">
          <a:solidFill>
            <a:schemeClr val="accent5">
              <a:hueOff val="-965506"/>
              <a:satOff val="-2488"/>
              <a:lumOff val="-168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FD90323-F893-4A4F-A4C3-8595F5E67A61}">
      <dsp:nvSpPr>
        <dsp:cNvPr id="0" name=""/>
        <dsp:cNvSpPr/>
      </dsp:nvSpPr>
      <dsp:spPr>
        <a:xfrm>
          <a:off x="0" y="518506"/>
          <a:ext cx="4718786" cy="5185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GB" sz="2400" kern="1200"/>
            <a:t>Proč a kdo - use cases </a:t>
          </a:r>
          <a:endParaRPr lang="en-US" sz="2400" kern="1200"/>
        </a:p>
      </dsp:txBody>
      <dsp:txXfrm>
        <a:off x="0" y="518506"/>
        <a:ext cx="4718786" cy="518506"/>
      </dsp:txXfrm>
    </dsp:sp>
    <dsp:sp modelId="{40318303-BEF5-4804-B055-22769452B432}">
      <dsp:nvSpPr>
        <dsp:cNvPr id="0" name=""/>
        <dsp:cNvSpPr/>
      </dsp:nvSpPr>
      <dsp:spPr>
        <a:xfrm>
          <a:off x="0" y="1037012"/>
          <a:ext cx="4718786" cy="0"/>
        </a:xfrm>
        <a:prstGeom prst="line">
          <a:avLst/>
        </a:prstGeom>
        <a:solidFill>
          <a:schemeClr val="accent5">
            <a:hueOff val="-1931012"/>
            <a:satOff val="-4977"/>
            <a:lumOff val="-3361"/>
            <a:alphaOff val="0"/>
          </a:schemeClr>
        </a:solidFill>
        <a:ln w="12700" cap="flat" cmpd="sng" algn="ctr">
          <a:solidFill>
            <a:schemeClr val="accent5">
              <a:hueOff val="-1931012"/>
              <a:satOff val="-4977"/>
              <a:lumOff val="-336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08B9818-1451-4371-AA68-C8479C91518E}">
      <dsp:nvSpPr>
        <dsp:cNvPr id="0" name=""/>
        <dsp:cNvSpPr/>
      </dsp:nvSpPr>
      <dsp:spPr>
        <a:xfrm>
          <a:off x="0" y="1037012"/>
          <a:ext cx="4718786" cy="5185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GB" sz="2400" kern="1200"/>
            <a:t>Rizika</a:t>
          </a:r>
          <a:endParaRPr lang="en-US" sz="2400" kern="1200"/>
        </a:p>
      </dsp:txBody>
      <dsp:txXfrm>
        <a:off x="0" y="1037012"/>
        <a:ext cx="4718786" cy="518506"/>
      </dsp:txXfrm>
    </dsp:sp>
    <dsp:sp modelId="{2DC763C4-433E-476D-B9E4-1EE6E09F355A}">
      <dsp:nvSpPr>
        <dsp:cNvPr id="0" name=""/>
        <dsp:cNvSpPr/>
      </dsp:nvSpPr>
      <dsp:spPr>
        <a:xfrm>
          <a:off x="0" y="1555519"/>
          <a:ext cx="4718786" cy="0"/>
        </a:xfrm>
        <a:prstGeom prst="line">
          <a:avLst/>
        </a:prstGeom>
        <a:solidFill>
          <a:schemeClr val="accent5">
            <a:hueOff val="-2896518"/>
            <a:satOff val="-7465"/>
            <a:lumOff val="-5042"/>
            <a:alphaOff val="0"/>
          </a:schemeClr>
        </a:solidFill>
        <a:ln w="12700" cap="flat" cmpd="sng" algn="ctr">
          <a:solidFill>
            <a:schemeClr val="accent5">
              <a:hueOff val="-2896518"/>
              <a:satOff val="-7465"/>
              <a:lumOff val="-504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349DC36-196A-40FF-9255-637B8112D5EF}">
      <dsp:nvSpPr>
        <dsp:cNvPr id="0" name=""/>
        <dsp:cNvSpPr/>
      </dsp:nvSpPr>
      <dsp:spPr>
        <a:xfrm>
          <a:off x="0" y="1555519"/>
          <a:ext cx="4718786" cy="5185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GB" sz="2400" kern="1200"/>
            <a:t>Regulace</a:t>
          </a:r>
          <a:endParaRPr lang="en-US" sz="2400" kern="1200"/>
        </a:p>
      </dsp:txBody>
      <dsp:txXfrm>
        <a:off x="0" y="1555519"/>
        <a:ext cx="4718786" cy="518506"/>
      </dsp:txXfrm>
    </dsp:sp>
    <dsp:sp modelId="{98C7886C-779F-45F5-8EAF-668A4903FAA8}">
      <dsp:nvSpPr>
        <dsp:cNvPr id="0" name=""/>
        <dsp:cNvSpPr/>
      </dsp:nvSpPr>
      <dsp:spPr>
        <a:xfrm>
          <a:off x="0" y="2074025"/>
          <a:ext cx="4718786" cy="0"/>
        </a:xfrm>
        <a:prstGeom prst="line">
          <a:avLst/>
        </a:prstGeom>
        <a:solidFill>
          <a:schemeClr val="accent5">
            <a:hueOff val="-3862025"/>
            <a:satOff val="-9954"/>
            <a:lumOff val="-6723"/>
            <a:alphaOff val="0"/>
          </a:schemeClr>
        </a:solidFill>
        <a:ln w="12700" cap="flat" cmpd="sng" algn="ctr">
          <a:solidFill>
            <a:schemeClr val="accent5">
              <a:hueOff val="-3862025"/>
              <a:satOff val="-9954"/>
              <a:lumOff val="-672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684B77C-9A4B-4669-B469-F178A4785B71}">
      <dsp:nvSpPr>
        <dsp:cNvPr id="0" name=""/>
        <dsp:cNvSpPr/>
      </dsp:nvSpPr>
      <dsp:spPr>
        <a:xfrm>
          <a:off x="0" y="2074025"/>
          <a:ext cx="4718786" cy="5185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GB" sz="2400" kern="1200"/>
            <a:t>Jak</a:t>
          </a:r>
          <a:endParaRPr lang="en-US" sz="2400" kern="1200"/>
        </a:p>
      </dsp:txBody>
      <dsp:txXfrm>
        <a:off x="0" y="2074025"/>
        <a:ext cx="4718786" cy="518506"/>
      </dsp:txXfrm>
    </dsp:sp>
    <dsp:sp modelId="{DDA185B8-6A95-42FE-BAB8-23FE1F5F1E6D}">
      <dsp:nvSpPr>
        <dsp:cNvPr id="0" name=""/>
        <dsp:cNvSpPr/>
      </dsp:nvSpPr>
      <dsp:spPr>
        <a:xfrm>
          <a:off x="0" y="2592531"/>
          <a:ext cx="4718786" cy="0"/>
        </a:xfrm>
        <a:prstGeom prst="line">
          <a:avLst/>
        </a:prstGeom>
        <a:solidFill>
          <a:schemeClr val="accent5">
            <a:hueOff val="-4827531"/>
            <a:satOff val="-12442"/>
            <a:lumOff val="-8404"/>
            <a:alphaOff val="0"/>
          </a:schemeClr>
        </a:solidFill>
        <a:ln w="12700" cap="flat" cmpd="sng" algn="ctr">
          <a:solidFill>
            <a:schemeClr val="accent5">
              <a:hueOff val="-4827531"/>
              <a:satOff val="-12442"/>
              <a:lumOff val="-8404"/>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BD657B4-27F6-411F-8209-3587FC1741C4}">
      <dsp:nvSpPr>
        <dsp:cNvPr id="0" name=""/>
        <dsp:cNvSpPr/>
      </dsp:nvSpPr>
      <dsp:spPr>
        <a:xfrm>
          <a:off x="0" y="2592531"/>
          <a:ext cx="4718786" cy="5185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GB" sz="2400" kern="1200"/>
            <a:t>Brand Design</a:t>
          </a:r>
          <a:endParaRPr lang="en-US" sz="2400" kern="1200"/>
        </a:p>
      </dsp:txBody>
      <dsp:txXfrm>
        <a:off x="0" y="2592531"/>
        <a:ext cx="4718786" cy="518506"/>
      </dsp:txXfrm>
    </dsp:sp>
    <dsp:sp modelId="{CA97C5F2-CC15-45DE-B991-EF6A179C4568}">
      <dsp:nvSpPr>
        <dsp:cNvPr id="0" name=""/>
        <dsp:cNvSpPr/>
      </dsp:nvSpPr>
      <dsp:spPr>
        <a:xfrm>
          <a:off x="0" y="3111038"/>
          <a:ext cx="4718786" cy="0"/>
        </a:xfrm>
        <a:prstGeom prst="line">
          <a:avLst/>
        </a:prstGeom>
        <a:solidFill>
          <a:schemeClr val="accent5">
            <a:hueOff val="-5793037"/>
            <a:satOff val="-14931"/>
            <a:lumOff val="-10084"/>
            <a:alphaOff val="0"/>
          </a:schemeClr>
        </a:solidFill>
        <a:ln w="12700" cap="flat" cmpd="sng" algn="ctr">
          <a:solidFill>
            <a:schemeClr val="accent5">
              <a:hueOff val="-5793037"/>
              <a:satOff val="-14931"/>
              <a:lumOff val="-10084"/>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C76AA4B-1F5C-4C9D-9E7A-6A23C2C72A11}">
      <dsp:nvSpPr>
        <dsp:cNvPr id="0" name=""/>
        <dsp:cNvSpPr/>
      </dsp:nvSpPr>
      <dsp:spPr>
        <a:xfrm>
          <a:off x="0" y="3111038"/>
          <a:ext cx="4718786" cy="5185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GB" sz="2400" kern="1200"/>
            <a:t>Promo</a:t>
          </a:r>
          <a:endParaRPr lang="en-US" sz="2400" kern="1200"/>
        </a:p>
      </dsp:txBody>
      <dsp:txXfrm>
        <a:off x="0" y="3111038"/>
        <a:ext cx="4718786" cy="518506"/>
      </dsp:txXfrm>
    </dsp:sp>
    <dsp:sp modelId="{5AAF8102-DA9F-4236-B77F-CC992D31AE74}">
      <dsp:nvSpPr>
        <dsp:cNvPr id="0" name=""/>
        <dsp:cNvSpPr/>
      </dsp:nvSpPr>
      <dsp:spPr>
        <a:xfrm>
          <a:off x="0" y="3629544"/>
          <a:ext cx="4718786" cy="0"/>
        </a:xfrm>
        <a:prstGeom prst="line">
          <a:avLst/>
        </a:prstGeom>
        <a:solidFill>
          <a:schemeClr val="accent5">
            <a:hueOff val="-6758543"/>
            <a:satOff val="-17419"/>
            <a:lumOff val="-11765"/>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1474098-C13E-49A2-8D66-C6381B056D7B}">
      <dsp:nvSpPr>
        <dsp:cNvPr id="0" name=""/>
        <dsp:cNvSpPr/>
      </dsp:nvSpPr>
      <dsp:spPr>
        <a:xfrm>
          <a:off x="0" y="3629544"/>
          <a:ext cx="4718786" cy="5185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kern="1200"/>
            <a:t>… mnoho dalších</a:t>
          </a:r>
        </a:p>
      </dsp:txBody>
      <dsp:txXfrm>
        <a:off x="0" y="3629544"/>
        <a:ext cx="4718786" cy="51850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6D4166-DE79-4835-AA5E-438FE67840D1}">
      <dsp:nvSpPr>
        <dsp:cNvPr id="0" name=""/>
        <dsp:cNvSpPr/>
      </dsp:nvSpPr>
      <dsp:spPr>
        <a:xfrm>
          <a:off x="0" y="1869"/>
          <a:ext cx="4869656"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519729B-05EE-4475-AD7F-4E50B58C8F53}">
      <dsp:nvSpPr>
        <dsp:cNvPr id="0" name=""/>
        <dsp:cNvSpPr/>
      </dsp:nvSpPr>
      <dsp:spPr>
        <a:xfrm>
          <a:off x="0" y="1869"/>
          <a:ext cx="4869656" cy="6375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a:t>CZK20</a:t>
          </a:r>
        </a:p>
      </dsp:txBody>
      <dsp:txXfrm>
        <a:off x="0" y="1869"/>
        <a:ext cx="4869656" cy="637551"/>
      </dsp:txXfrm>
    </dsp:sp>
    <dsp:sp modelId="{D672FD48-24FD-4926-B467-278A18910BF9}">
      <dsp:nvSpPr>
        <dsp:cNvPr id="0" name=""/>
        <dsp:cNvSpPr/>
      </dsp:nvSpPr>
      <dsp:spPr>
        <a:xfrm>
          <a:off x="0" y="639421"/>
          <a:ext cx="4869656" cy="0"/>
        </a:xfrm>
        <a:prstGeom prst="line">
          <a:avLst/>
        </a:prstGeom>
        <a:solidFill>
          <a:schemeClr val="accent2">
            <a:hueOff val="-291073"/>
            <a:satOff val="-16786"/>
            <a:lumOff val="1726"/>
            <a:alphaOff val="0"/>
          </a:schemeClr>
        </a:solidFill>
        <a:ln w="12700" cap="flat" cmpd="sng" algn="ctr">
          <a:solidFill>
            <a:schemeClr val="accent2">
              <a:hueOff val="-291073"/>
              <a:satOff val="-16786"/>
              <a:lumOff val="1726"/>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74DA71D-ED7E-4B30-853B-2E9B853C0F03}">
      <dsp:nvSpPr>
        <dsp:cNvPr id="0" name=""/>
        <dsp:cNvSpPr/>
      </dsp:nvSpPr>
      <dsp:spPr>
        <a:xfrm>
          <a:off x="0" y="639421"/>
          <a:ext cx="4869656" cy="6375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GB" sz="1700" kern="1200"/>
            <a:t>CZK/ETH pool na Uniswap v2 DEX</a:t>
          </a:r>
          <a:endParaRPr lang="en-US" sz="1700" kern="1200"/>
        </a:p>
      </dsp:txBody>
      <dsp:txXfrm>
        <a:off x="0" y="639421"/>
        <a:ext cx="4869656" cy="637551"/>
      </dsp:txXfrm>
    </dsp:sp>
    <dsp:sp modelId="{D797215F-118A-4629-821B-F1F5B27EE76F}">
      <dsp:nvSpPr>
        <dsp:cNvPr id="0" name=""/>
        <dsp:cNvSpPr/>
      </dsp:nvSpPr>
      <dsp:spPr>
        <a:xfrm>
          <a:off x="0" y="1276973"/>
          <a:ext cx="4869656" cy="0"/>
        </a:xfrm>
        <a:prstGeom prst="line">
          <a:avLst/>
        </a:prstGeom>
        <a:solidFill>
          <a:schemeClr val="accent2">
            <a:hueOff val="-582145"/>
            <a:satOff val="-33571"/>
            <a:lumOff val="3451"/>
            <a:alphaOff val="0"/>
          </a:schemeClr>
        </a:solidFill>
        <a:ln w="12700" cap="flat" cmpd="sng" algn="ctr">
          <a:solidFill>
            <a:schemeClr val="accent2">
              <a:hueOff val="-582145"/>
              <a:satOff val="-33571"/>
              <a:lumOff val="345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A7CC941-6D35-4B68-97D4-19B1831A4050}">
      <dsp:nvSpPr>
        <dsp:cNvPr id="0" name=""/>
        <dsp:cNvSpPr/>
      </dsp:nvSpPr>
      <dsp:spPr>
        <a:xfrm>
          <a:off x="0" y="1276973"/>
          <a:ext cx="4869656" cy="6375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GB" sz="1700" kern="1200"/>
            <a:t>CZK jako ERC20 token</a:t>
          </a:r>
          <a:endParaRPr lang="en-US" sz="1700" kern="1200"/>
        </a:p>
      </dsp:txBody>
      <dsp:txXfrm>
        <a:off x="0" y="1276973"/>
        <a:ext cx="4869656" cy="637551"/>
      </dsp:txXfrm>
    </dsp:sp>
    <dsp:sp modelId="{88FCE21B-F274-43DB-BEE9-5054993747F8}">
      <dsp:nvSpPr>
        <dsp:cNvPr id="0" name=""/>
        <dsp:cNvSpPr/>
      </dsp:nvSpPr>
      <dsp:spPr>
        <a:xfrm>
          <a:off x="0" y="1914525"/>
          <a:ext cx="4869656" cy="0"/>
        </a:xfrm>
        <a:prstGeom prst="line">
          <a:avLst/>
        </a:prstGeom>
        <a:solidFill>
          <a:schemeClr val="accent2">
            <a:hueOff val="-873218"/>
            <a:satOff val="-50357"/>
            <a:lumOff val="5177"/>
            <a:alphaOff val="0"/>
          </a:schemeClr>
        </a:solidFill>
        <a:ln w="12700" cap="flat" cmpd="sng" algn="ctr">
          <a:solidFill>
            <a:schemeClr val="accent2">
              <a:hueOff val="-873218"/>
              <a:satOff val="-50357"/>
              <a:lumOff val="5177"/>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5EB2E12-14B6-4295-BF51-D25B3ED272D6}">
      <dsp:nvSpPr>
        <dsp:cNvPr id="0" name=""/>
        <dsp:cNvSpPr/>
      </dsp:nvSpPr>
      <dsp:spPr>
        <a:xfrm>
          <a:off x="0" y="1914525"/>
          <a:ext cx="4869656" cy="6375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GB" sz="1700" kern="1200"/>
            <a:t>Liquidity Pool byl velice malý (spíše nelikvidní)</a:t>
          </a:r>
          <a:endParaRPr lang="en-US" sz="1700" kern="1200"/>
        </a:p>
      </dsp:txBody>
      <dsp:txXfrm>
        <a:off x="0" y="1914525"/>
        <a:ext cx="4869656" cy="637551"/>
      </dsp:txXfrm>
    </dsp:sp>
    <dsp:sp modelId="{426B0930-8220-4320-BA56-511A49BE2BBC}">
      <dsp:nvSpPr>
        <dsp:cNvPr id="0" name=""/>
        <dsp:cNvSpPr/>
      </dsp:nvSpPr>
      <dsp:spPr>
        <a:xfrm>
          <a:off x="0" y="2552076"/>
          <a:ext cx="4869656" cy="0"/>
        </a:xfrm>
        <a:prstGeom prst="line">
          <a:avLst/>
        </a:prstGeom>
        <a:solidFill>
          <a:schemeClr val="accent2">
            <a:hueOff val="-1164290"/>
            <a:satOff val="-67142"/>
            <a:lumOff val="6902"/>
            <a:alphaOff val="0"/>
          </a:schemeClr>
        </a:solidFill>
        <a:ln w="12700" cap="flat" cmpd="sng" algn="ctr">
          <a:solidFill>
            <a:schemeClr val="accent2">
              <a:hueOff val="-1164290"/>
              <a:satOff val="-67142"/>
              <a:lumOff val="690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D34079F-C565-4AB1-A282-87BD1B540F22}">
      <dsp:nvSpPr>
        <dsp:cNvPr id="0" name=""/>
        <dsp:cNvSpPr/>
      </dsp:nvSpPr>
      <dsp:spPr>
        <a:xfrm>
          <a:off x="0" y="2552076"/>
          <a:ext cx="4869656" cy="6375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GB" sz="1700" kern="1200"/>
            <a:t>CZK tokeny nebyly kryté</a:t>
          </a:r>
          <a:endParaRPr lang="en-US" sz="1700" kern="1200"/>
        </a:p>
      </dsp:txBody>
      <dsp:txXfrm>
        <a:off x="0" y="2552076"/>
        <a:ext cx="4869656" cy="637551"/>
      </dsp:txXfrm>
    </dsp:sp>
    <dsp:sp modelId="{9C5D77BA-DE30-49D0-BF7E-17CB5CD51FCA}">
      <dsp:nvSpPr>
        <dsp:cNvPr id="0" name=""/>
        <dsp:cNvSpPr/>
      </dsp:nvSpPr>
      <dsp:spPr>
        <a:xfrm>
          <a:off x="0" y="3189628"/>
          <a:ext cx="4869656" cy="0"/>
        </a:xfrm>
        <a:prstGeom prst="line">
          <a:avLst/>
        </a:prstGeom>
        <a:solidFill>
          <a:schemeClr val="accent2">
            <a:hueOff val="-1455363"/>
            <a:satOff val="-83928"/>
            <a:lumOff val="8628"/>
            <a:alphaOff val="0"/>
          </a:schemeClr>
        </a:solidFill>
        <a:ln w="12700" cap="flat" cmpd="sng" algn="ctr">
          <a:solidFill>
            <a:schemeClr val="accent2">
              <a:hueOff val="-1455363"/>
              <a:satOff val="-83928"/>
              <a:lumOff val="862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E5B9772-056A-49B0-95B6-066E1B1A3CA1}">
      <dsp:nvSpPr>
        <dsp:cNvPr id="0" name=""/>
        <dsp:cNvSpPr/>
      </dsp:nvSpPr>
      <dsp:spPr>
        <a:xfrm>
          <a:off x="0" y="3189628"/>
          <a:ext cx="4869656" cy="6375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GB" sz="1700" kern="1200"/>
            <a:t>Možná SCAM, možná jen demo, nicméně na produkci</a:t>
          </a:r>
          <a:endParaRPr lang="en-US" sz="1700" kern="1200"/>
        </a:p>
      </dsp:txBody>
      <dsp:txXfrm>
        <a:off x="0" y="3189628"/>
        <a:ext cx="4869656" cy="63755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587920F-4DC0-460F-871F-88DB3741F0CA}">
      <dsp:nvSpPr>
        <dsp:cNvPr id="0" name=""/>
        <dsp:cNvSpPr/>
      </dsp:nvSpPr>
      <dsp:spPr>
        <a:xfrm>
          <a:off x="0" y="272247"/>
          <a:ext cx="7886700" cy="359774"/>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GB" sz="1500" kern="1200"/>
            <a:t>Garance budoucí směny</a:t>
          </a:r>
          <a:endParaRPr lang="en-US" sz="1500" kern="1200"/>
        </a:p>
      </dsp:txBody>
      <dsp:txXfrm>
        <a:off x="17563" y="289810"/>
        <a:ext cx="7851574" cy="324648"/>
      </dsp:txXfrm>
    </dsp:sp>
    <dsp:sp modelId="{6CA88925-B1F4-4404-B34A-BC5829E7C313}">
      <dsp:nvSpPr>
        <dsp:cNvPr id="0" name=""/>
        <dsp:cNvSpPr/>
      </dsp:nvSpPr>
      <dsp:spPr>
        <a:xfrm>
          <a:off x="0" y="632022"/>
          <a:ext cx="7886700" cy="621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0403" tIns="19050" rIns="106680" bIns="19050" numCol="1" spcCol="1270" anchor="t" anchorCtr="0">
          <a:noAutofit/>
        </a:bodyPr>
        <a:lstStyle/>
        <a:p>
          <a:pPr marL="114300" lvl="1" indent="-114300" algn="l" defTabSz="533400">
            <a:lnSpc>
              <a:spcPct val="90000"/>
            </a:lnSpc>
            <a:spcBef>
              <a:spcPct val="0"/>
            </a:spcBef>
            <a:spcAft>
              <a:spcPct val="20000"/>
            </a:spcAft>
            <a:buChar char="•"/>
          </a:pPr>
          <a:r>
            <a:rPr lang="en-GB" sz="1200" kern="1200"/>
            <a:t>Kdo bude garant, že dCZK bude v budoucnu 1:1 směnitelné za FIAT CZK?</a:t>
          </a:r>
          <a:endParaRPr lang="en-US" sz="1200" kern="1200"/>
        </a:p>
        <a:p>
          <a:pPr marL="114300" lvl="1" indent="-114300" algn="l" defTabSz="533400">
            <a:lnSpc>
              <a:spcPct val="90000"/>
            </a:lnSpc>
            <a:spcBef>
              <a:spcPct val="0"/>
            </a:spcBef>
            <a:spcAft>
              <a:spcPct val="20000"/>
            </a:spcAft>
            <a:buChar char="•"/>
          </a:pPr>
          <a:r>
            <a:rPr lang="en-GB" sz="1200" kern="1200"/>
            <a:t>Kdo bude udržovat liquidity pool pro směnu dCZK vs jiné krypto?</a:t>
          </a:r>
          <a:endParaRPr lang="en-US" sz="1200" kern="1200"/>
        </a:p>
        <a:p>
          <a:pPr marL="114300" lvl="1" indent="-114300" algn="l" defTabSz="533400">
            <a:lnSpc>
              <a:spcPct val="90000"/>
            </a:lnSpc>
            <a:spcBef>
              <a:spcPct val="0"/>
            </a:spcBef>
            <a:spcAft>
              <a:spcPct val="20000"/>
            </a:spcAft>
            <a:buChar char="•"/>
          </a:pPr>
          <a:r>
            <a:rPr lang="en-US" sz="1200" kern="1200"/>
            <a:t>Resp. jaké budou k tomu incentivy?</a:t>
          </a:r>
        </a:p>
      </dsp:txBody>
      <dsp:txXfrm>
        <a:off x="0" y="632022"/>
        <a:ext cx="7886700" cy="621000"/>
      </dsp:txXfrm>
    </dsp:sp>
    <dsp:sp modelId="{BE8CD119-26E0-4B06-AD70-C0389365D604}">
      <dsp:nvSpPr>
        <dsp:cNvPr id="0" name=""/>
        <dsp:cNvSpPr/>
      </dsp:nvSpPr>
      <dsp:spPr>
        <a:xfrm>
          <a:off x="0" y="1253022"/>
          <a:ext cx="7886700" cy="359774"/>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GB" sz="1500" kern="1200"/>
            <a:t>Zodpovědnost vs riziko chybovosti smart kontraktů</a:t>
          </a:r>
          <a:endParaRPr lang="en-US" sz="1500" kern="1200"/>
        </a:p>
      </dsp:txBody>
      <dsp:txXfrm>
        <a:off x="17563" y="1270585"/>
        <a:ext cx="7851574" cy="324648"/>
      </dsp:txXfrm>
    </dsp:sp>
    <dsp:sp modelId="{2EC81C72-D86D-4F55-90C5-03B1DD38AD3D}">
      <dsp:nvSpPr>
        <dsp:cNvPr id="0" name=""/>
        <dsp:cNvSpPr/>
      </dsp:nvSpPr>
      <dsp:spPr>
        <a:xfrm>
          <a:off x="0" y="1612797"/>
          <a:ext cx="7886700" cy="248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0403" tIns="19050" rIns="106680" bIns="19050" numCol="1" spcCol="1270" anchor="t" anchorCtr="0">
          <a:noAutofit/>
        </a:bodyPr>
        <a:lstStyle/>
        <a:p>
          <a:pPr marL="114300" lvl="1" indent="-114300" algn="l" defTabSz="533400">
            <a:lnSpc>
              <a:spcPct val="90000"/>
            </a:lnSpc>
            <a:spcBef>
              <a:spcPct val="0"/>
            </a:spcBef>
            <a:spcAft>
              <a:spcPct val="20000"/>
            </a:spcAft>
            <a:buChar char="•"/>
          </a:pPr>
          <a:r>
            <a:rPr lang="en-GB" sz="1200" kern="1200"/>
            <a:t>Jak toto riziko mitigovat?</a:t>
          </a:r>
          <a:endParaRPr lang="en-US" sz="1200" kern="1200"/>
        </a:p>
      </dsp:txBody>
      <dsp:txXfrm>
        <a:off x="0" y="1612797"/>
        <a:ext cx="7886700" cy="248400"/>
      </dsp:txXfrm>
    </dsp:sp>
    <dsp:sp modelId="{A46DD8C2-D4B8-496A-9BF4-DED087CA2708}">
      <dsp:nvSpPr>
        <dsp:cNvPr id="0" name=""/>
        <dsp:cNvSpPr/>
      </dsp:nvSpPr>
      <dsp:spPr>
        <a:xfrm>
          <a:off x="0" y="1861197"/>
          <a:ext cx="7886700" cy="359774"/>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GB" sz="1500" kern="1200"/>
            <a:t>Pokud CZK jako centralizovaný stablecoin</a:t>
          </a:r>
          <a:endParaRPr lang="en-US" sz="1500" kern="1200"/>
        </a:p>
      </dsp:txBody>
      <dsp:txXfrm>
        <a:off x="17563" y="1878760"/>
        <a:ext cx="7851574" cy="324648"/>
      </dsp:txXfrm>
    </dsp:sp>
    <dsp:sp modelId="{584A8D4C-CF74-4417-8F46-1468396F3C23}">
      <dsp:nvSpPr>
        <dsp:cNvPr id="0" name=""/>
        <dsp:cNvSpPr/>
      </dsp:nvSpPr>
      <dsp:spPr>
        <a:xfrm>
          <a:off x="0" y="2220972"/>
          <a:ext cx="7886700" cy="4114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0403" tIns="19050" rIns="106680" bIns="19050" numCol="1" spcCol="1270" anchor="t" anchorCtr="0">
          <a:noAutofit/>
        </a:bodyPr>
        <a:lstStyle/>
        <a:p>
          <a:pPr marL="114300" lvl="1" indent="-114300" algn="l" defTabSz="533400">
            <a:lnSpc>
              <a:spcPct val="90000"/>
            </a:lnSpc>
            <a:spcBef>
              <a:spcPct val="0"/>
            </a:spcBef>
            <a:spcAft>
              <a:spcPct val="20000"/>
            </a:spcAft>
            <a:buChar char="•"/>
          </a:pPr>
          <a:r>
            <a:rPr lang="en-GB" sz="1200" kern="1200"/>
            <a:t> Kdo bude držet FIAT a emitovat dCZK?</a:t>
          </a:r>
          <a:endParaRPr lang="en-US" sz="1200" kern="1200"/>
        </a:p>
        <a:p>
          <a:pPr marL="114300" lvl="1" indent="-114300" algn="l" defTabSz="533400">
            <a:lnSpc>
              <a:spcPct val="90000"/>
            </a:lnSpc>
            <a:spcBef>
              <a:spcPct val="0"/>
            </a:spcBef>
            <a:spcAft>
              <a:spcPct val="20000"/>
            </a:spcAft>
            <a:buChar char="•"/>
          </a:pPr>
          <a:r>
            <a:rPr lang="en-GB" sz="1200" kern="1200"/>
            <a:t>1 ekonomický hráč (nositel dCZK) vs sdružení (třeba formou DAO?)</a:t>
          </a:r>
          <a:endParaRPr lang="en-US" sz="1200" kern="1200"/>
        </a:p>
      </dsp:txBody>
      <dsp:txXfrm>
        <a:off x="0" y="2220972"/>
        <a:ext cx="7886700" cy="411412"/>
      </dsp:txXfrm>
    </dsp:sp>
    <dsp:sp modelId="{39615DDB-ECED-4892-AC07-8191D706238A}">
      <dsp:nvSpPr>
        <dsp:cNvPr id="0" name=""/>
        <dsp:cNvSpPr/>
      </dsp:nvSpPr>
      <dsp:spPr>
        <a:xfrm>
          <a:off x="0" y="2632385"/>
          <a:ext cx="7886700" cy="359774"/>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GB" sz="1500" kern="1200"/>
            <a:t>Nezbytná implementační podmínka: vytvořený Oracle CZK price feed (ETH/CZK, resp. DAI/CZK)</a:t>
          </a:r>
          <a:endParaRPr lang="en-US" sz="1500" kern="1200"/>
        </a:p>
      </dsp:txBody>
      <dsp:txXfrm>
        <a:off x="17563" y="2649948"/>
        <a:ext cx="7851574" cy="324648"/>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cs.wikipedia.org/wiki/Term%C3%ADnovan%C3%BD_vklad" TargetMode="External"/><Relationship Id="rId2" Type="http://schemas.openxmlformats.org/officeDocument/2006/relationships/slide" Target="../slides/slide24.xml"/><Relationship Id="rId1" Type="http://schemas.openxmlformats.org/officeDocument/2006/relationships/notesMaster" Target="../notesMasters/notesMaster1.xml"/><Relationship Id="rId4" Type="http://schemas.openxmlformats.org/officeDocument/2006/relationships/hyperlink" Target="https://cs.wikipedia.org/wiki/Hotov%C3%A9_pen%C3%ADze" TargetMode="Externa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thedefiant.io/terras-ust-dip-raises-questions-on-algo-stablecoins/" TargetMode="External"/><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cs.wikipedia.org/wiki/Zaveden%C3%AD_eura_v_%C4%8Cesku" TargetMode="External"/><Relationship Id="rId2" Type="http://schemas.openxmlformats.org/officeDocument/2006/relationships/slide" Target="../slides/slide4.xml"/><Relationship Id="rId1" Type="http://schemas.openxmlformats.org/officeDocument/2006/relationships/notesMaster" Target="../notesMasters/notesMaster1.xml"/><Relationship Id="rId4" Type="http://schemas.openxmlformats.org/officeDocument/2006/relationships/hyperlink" Target="https://cs.wikipedia.org/wiki/ERM_II" TargetMode="Externa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masterthecrypto.com/tether-usdt/" TargetMode="External"/><Relationship Id="rId2" Type="http://schemas.openxmlformats.org/officeDocument/2006/relationships/slide" Target="../slides/slide36.xml"/><Relationship Id="rId1" Type="http://schemas.openxmlformats.org/officeDocument/2006/relationships/notesMaster" Target="../notesMasters/notesMaster1.xml"/><Relationship Id="rId4" Type="http://schemas.openxmlformats.org/officeDocument/2006/relationships/hyperlink" Target="https://coinmarketcap.com/currencies/facebook-libra/"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Google Shape;5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 name="Google Shape;5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d5aea0a62e_0_2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d5aea0a62e_0_2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ee8418bc0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ee8418bc0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https://forum.olympusdao.finance/d/100-oip-24-add-lusd-to-the-treasury</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d5aea0a62e_0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d5aea0a62e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d5aea0a62e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d5aea0a62e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GB" sz="1800">
                <a:solidFill>
                  <a:srgbClr val="595959"/>
                </a:solidFill>
              </a:rPr>
              <a:t>? Jak ohodnodnocuje crypto k danemu dni?</a:t>
            </a:r>
            <a:endParaRPr sz="1800">
              <a:solidFill>
                <a:srgbClr val="595959"/>
              </a:solidFill>
            </a:endParaRPr>
          </a:p>
          <a:p>
            <a:pPr marL="0" lvl="0" indent="0" algn="l" rtl="0">
              <a:lnSpc>
                <a:spcPct val="115000"/>
              </a:lnSpc>
              <a:spcBef>
                <a:spcPts val="1200"/>
              </a:spcBef>
              <a:spcAft>
                <a:spcPts val="0"/>
              </a:spcAft>
              <a:buClr>
                <a:schemeClr val="dk1"/>
              </a:buClr>
              <a:buSzPts val="1100"/>
              <a:buFont typeface="Arial"/>
              <a:buNone/>
            </a:pPr>
            <a:r>
              <a:rPr lang="en-GB" sz="1800">
                <a:solidFill>
                  <a:srgbClr val="595959"/>
                </a:solidFill>
              </a:rPr>
              <a:t> - je potreba mit "oficialni" / uznavany cenik ala CNB kurzak?</a:t>
            </a:r>
            <a:endParaRPr sz="1800">
              <a:solidFill>
                <a:srgbClr val="595959"/>
              </a:solidFill>
            </a:endParaRPr>
          </a:p>
          <a:p>
            <a:pPr marL="0" lvl="0" indent="0" algn="l" rtl="0">
              <a:lnSpc>
                <a:spcPct val="115000"/>
              </a:lnSpc>
              <a:spcBef>
                <a:spcPts val="1200"/>
              </a:spcBef>
              <a:spcAft>
                <a:spcPts val="0"/>
              </a:spcAft>
              <a:buNone/>
            </a:pPr>
            <a:r>
              <a:rPr lang="en-GB" sz="1800">
                <a:solidFill>
                  <a:srgbClr val="595959"/>
                </a:solidFill>
              </a:rPr>
              <a:t>"U fyz: V podstate mne zajima porizovaci hodnota.” Jinak nevím</a:t>
            </a:r>
            <a:endParaRPr sz="1800">
              <a:solidFill>
                <a:srgbClr val="595959"/>
              </a:solidFill>
            </a:endParaRPr>
          </a:p>
          <a:p>
            <a:pPr marL="0" lvl="0" indent="0" algn="l" rtl="0">
              <a:lnSpc>
                <a:spcPct val="115000"/>
              </a:lnSpc>
              <a:spcBef>
                <a:spcPts val="1200"/>
              </a:spcBef>
              <a:spcAft>
                <a:spcPts val="1200"/>
              </a:spcAft>
              <a:buNone/>
            </a:pPr>
            <a:endParaRPr sz="1800">
              <a:solidFill>
                <a:srgbClr val="595959"/>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d5aea0a62e_0_1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d5aea0a62e_0_1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d5aea0a62e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d5aea0a62e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a:t>Chaincamp 2021</a:t>
            </a:r>
            <a:endParaRPr lang="cs-CZ"/>
          </a:p>
        </p:txBody>
      </p:sp>
    </p:spTree>
    <p:extLst>
      <p:ext uri="{BB962C8B-B14F-4D97-AF65-F5344CB8AC3E}">
        <p14:creationId xmlns:p14="http://schemas.microsoft.com/office/powerpoint/2010/main" val="11530515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d5aea0a62e_0_2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d5aea0a62e_0_2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d5aea0a62e_0_2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d5aea0a62e_0_2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GB"/>
              <a:t>Byla by to dlouha cesta, ale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GB"/>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GB"/>
              <a:t>Nějaké další?</a:t>
            </a:r>
          </a:p>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d5aea0a62e_0_1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d5aea0a62e_0_1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d5aea0a62e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d5aea0a62e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cs-CZ"/>
          </a:p>
        </p:txBody>
      </p:sp>
    </p:spTree>
    <p:extLst>
      <p:ext uri="{BB962C8B-B14F-4D97-AF65-F5344CB8AC3E}">
        <p14:creationId xmlns:p14="http://schemas.microsoft.com/office/powerpoint/2010/main" val="180787371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lgn="l">
              <a:buNone/>
            </a:pPr>
            <a:r>
              <a:rPr lang="en-US"/>
              <a:t>Reflexe = kdyz chci pouzit 1 dCZK v TradFi, musim nekde ziskat 1 CZK</a:t>
            </a:r>
          </a:p>
          <a:p>
            <a:pPr marL="158750" indent="0" algn="l">
              <a:buNone/>
            </a:pPr>
            <a:endParaRPr lang="en-US">
              <a:hlinkClick r:id="rId3" tooltip="Termínovaný vklad"/>
            </a:endParaRPr>
          </a:p>
          <a:p>
            <a:pPr algn="l"/>
            <a:r>
              <a:rPr lang="en-US">
                <a:hlinkClick r:id="rId3" tooltip="Termínovaný vklad"/>
              </a:rPr>
              <a:t>M2 penezni zasoba (agregat) = M1: </a:t>
            </a:r>
            <a:r>
              <a:rPr lang="cs-CZ">
                <a:hlinkClick r:id="rId4" tooltip="Hotové peníze"/>
              </a:rPr>
              <a:t>oběživo</a:t>
            </a:r>
            <a:r>
              <a:rPr lang="cs-CZ"/>
              <a:t> (bankovky a mince) v rukách nebankovních subjektů</a:t>
            </a:r>
            <a:r>
              <a:rPr lang="en-US"/>
              <a:t>, </a:t>
            </a:r>
            <a:r>
              <a:rPr lang="cs-CZ"/>
              <a:t>vklady na běžných účtech</a:t>
            </a:r>
            <a:endParaRPr lang="en-US"/>
          </a:p>
          <a:p>
            <a:pPr algn="l"/>
            <a:r>
              <a:rPr lang="en-US"/>
              <a:t>+</a:t>
            </a:r>
          </a:p>
          <a:p>
            <a:pPr algn="l"/>
            <a:r>
              <a:rPr lang="cs-CZ">
                <a:hlinkClick r:id="rId3" tooltip="Termínovaný vklad"/>
              </a:rPr>
              <a:t>termínované vklady</a:t>
            </a:r>
            <a:r>
              <a:rPr lang="cs-CZ"/>
              <a:t> na účtech obchodních bank</a:t>
            </a:r>
            <a:r>
              <a:rPr lang="en-US"/>
              <a:t>, </a:t>
            </a:r>
            <a:r>
              <a:rPr lang="cs-CZ"/>
              <a:t>ostatní vklady v bankách</a:t>
            </a:r>
            <a:endParaRPr lang="en-US"/>
          </a:p>
          <a:p>
            <a:pPr algn="l"/>
            <a:endParaRPr lang="en-US"/>
          </a:p>
          <a:p>
            <a:pPr marL="158750" indent="0" algn="l">
              <a:buNone/>
            </a:pPr>
            <a:endParaRPr lang="en-US"/>
          </a:p>
          <a:p>
            <a:pPr marL="158750" indent="0" algn="l">
              <a:buNone/>
            </a:pPr>
            <a:r>
              <a:rPr lang="en-US"/>
              <a:t>Problem by mohl byt, kdyby dCZK menova zasoba byla vyssi, nez CZK menova zasoba =&gt;</a:t>
            </a:r>
          </a:p>
          <a:p>
            <a:pPr marL="158750" indent="0" algn="l">
              <a:buNone/>
            </a:pPr>
            <a:endParaRPr lang="en-US"/>
          </a:p>
          <a:p>
            <a:pPr marL="158750" indent="0" algn="l">
              <a:buNone/>
            </a:pPr>
            <a:r>
              <a:rPr lang="en-US"/>
              <a:t>Aktualně M2 odpovida cca 70 M ETH (z total 118 M ETH circulating supply; pri cene ~ 80000 CZK/ETH)</a:t>
            </a:r>
          </a:p>
          <a:p>
            <a:pPr algn="l"/>
            <a:endParaRPr lang="en-US"/>
          </a:p>
          <a:p>
            <a:pPr algn="l"/>
            <a:r>
              <a:rPr lang="cs-CZ"/>
              <a:t>https://tradingeconomics.com/czech-republic/money-supply-m2</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ED50AFD-C19B-4A1A-9E1C-C82EE1976691}" type="slidenum">
              <a:rPr kumimoji="0" lang="cs-CZ"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cs-CZ"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871300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d5aea0a62e_0_1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d5aea0a62e_0_1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3540993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d5aea0a62e_0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d5aea0a62e_0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Problém připravované regulace je, že primárně reaguje na FIAT backed stablecoiny – de facto kvůli problémům USDT (a související nedůvěře)</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cs-CZ"/>
              <a:t>https://blog.angle.money/angle-protocol-stablecoin-series-part-1-centralized-stablecoins-a53638cf6064</a:t>
            </a:r>
          </a:p>
        </p:txBody>
      </p:sp>
    </p:spTree>
    <p:extLst>
      <p:ext uri="{BB962C8B-B14F-4D97-AF65-F5344CB8AC3E}">
        <p14:creationId xmlns:p14="http://schemas.microsoft.com/office/powerpoint/2010/main" val="102272433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b="0" i="0">
                <a:solidFill>
                  <a:srgbClr val="EBEEF0"/>
                </a:solidFill>
                <a:effectLst/>
                <a:latin typeface="charter"/>
              </a:rPr>
              <a:t>On May 24th, after an important drop in the crypto market, </a:t>
            </a:r>
            <a:r>
              <a:rPr lang="en-US" b="0" i="0" u="sng">
                <a:effectLst/>
                <a:latin typeface="charter"/>
                <a:hlinkClick r:id="rId3"/>
              </a:rPr>
              <a:t>UST traded as low as 0.89</a:t>
            </a:r>
            <a:r>
              <a:rPr lang="en-US" b="0" i="0">
                <a:solidFill>
                  <a:srgbClr val="EBEEF0"/>
                </a:solidFill>
                <a:effectLst/>
                <a:latin typeface="charter"/>
              </a:rPr>
              <a:t>$ and while the trend for it should normally be different, the price of the governance token also decreased at the same time.</a:t>
            </a:r>
          </a:p>
          <a:p>
            <a:pPr marL="158750" indent="0">
              <a:buNone/>
            </a:pPr>
            <a:endParaRPr lang="en-US" b="0" i="0">
              <a:solidFill>
                <a:srgbClr val="EBEEF0"/>
              </a:solidFill>
              <a:effectLst/>
              <a:latin typeface="charter"/>
            </a:endParaRPr>
          </a:p>
          <a:p>
            <a:pPr marL="158750" indent="0">
              <a:buNone/>
            </a:pPr>
            <a:r>
              <a:rPr lang="cs-CZ"/>
              <a:t>https://blog.angle.money/angle-protocol-stablecoin-series-part-3-algorithmic-and-meta-stablecoins-d17d766266df</a:t>
            </a:r>
            <a:endParaRPr lang="en-US"/>
          </a:p>
          <a:p>
            <a:pPr marL="158750" indent="0">
              <a:buNone/>
            </a:pPr>
            <a:r>
              <a:rPr lang="cs-CZ"/>
              <a:t>https://thedefiant.io/terras-ust-dip-raises-questions-on-algo-stablecoins/</a:t>
            </a:r>
          </a:p>
        </p:txBody>
      </p:sp>
    </p:spTree>
    <p:extLst>
      <p:ext uri="{BB962C8B-B14F-4D97-AF65-F5344CB8AC3E}">
        <p14:creationId xmlns:p14="http://schemas.microsoft.com/office/powerpoint/2010/main" val="31768138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cs-CZ"/>
              <a:t>https://daistats.co</a:t>
            </a:r>
            <a:endParaRPr lang="en-US"/>
          </a:p>
          <a:p>
            <a:r>
              <a:rPr lang="cs-CZ"/>
              <a:t>https://blog.angle.money/angle-protocol-stablecoin-series-part-2-decentralized-and-over-collateralized-stablecoins-70af006f49c0m/#/overview</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ED50AFD-C19B-4A1A-9E1C-C82EE1976691}" type="slidenum">
              <a:rPr kumimoji="0" lang="cs-CZ"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cs-CZ"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7288473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cs-CZ"/>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ED50AFD-C19B-4A1A-9E1C-C82EE1976691}" type="slidenum">
              <a:rPr kumimoji="0" lang="cs-CZ"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cs-CZ"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4059731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d5aea0a62e_0_2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d5aea0a62e_0_2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d5aea0a62e_0_2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d5aea0a62e_0_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864487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d5aea0a62e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d5aea0a62e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Nekolik let = (ERM II = 2 roky od politického rozhodnutí); aktualni nalada verejnosti pro prijeti EURA je nizka (24% pro v 202006)</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GB" u="sng">
                <a:solidFill>
                  <a:schemeClr val="hlink"/>
                </a:solidFill>
                <a:hlinkClick r:id="rId3"/>
              </a:rPr>
              <a:t>https://cs.wikipedia.org/wiki/Zaveden%C3%AD_eura_v_%C4%8Cesku</a:t>
            </a:r>
            <a:endParaRPr/>
          </a:p>
          <a:p>
            <a:pPr marL="0" lvl="0" indent="0" algn="l" rtl="0">
              <a:spcBef>
                <a:spcPts val="0"/>
              </a:spcBef>
              <a:spcAft>
                <a:spcPts val="0"/>
              </a:spcAft>
              <a:buNone/>
            </a:pPr>
            <a:endParaRPr/>
          </a:p>
          <a:p>
            <a:pPr marL="0" lvl="0" indent="0" algn="l" rtl="0">
              <a:spcBef>
                <a:spcPts val="0"/>
              </a:spcBef>
              <a:spcAft>
                <a:spcPts val="0"/>
              </a:spcAft>
              <a:buNone/>
            </a:pPr>
            <a:r>
              <a:rPr lang="en-GB" u="sng">
                <a:solidFill>
                  <a:schemeClr val="hlink"/>
                </a:solidFill>
                <a:hlinkClick r:id="rId4"/>
              </a:rPr>
              <a:t>https://cs.wikipedia.org/wiki/ERM_II</a:t>
            </a:r>
            <a:r>
              <a:rPr lang="en-GB"/>
              <a:t> </a:t>
            </a:r>
            <a:r>
              <a:rPr lang="en-GB" sz="1050" b="1">
                <a:solidFill>
                  <a:srgbClr val="202122"/>
                </a:solidFill>
                <a:highlight>
                  <a:srgbClr val="FFFFFF"/>
                </a:highlight>
              </a:rPr>
              <a:t>Evropský mechanismus směnných kurzů II = fluktuacni pasmo s +-15%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d5aea0a62e_0_2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d5aea0a62e_0_2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d5aea0a62e_0_2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d5aea0a62e_0_2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u="sng">
                <a:solidFill>
                  <a:schemeClr val="hlink"/>
                </a:solidFill>
                <a:hlinkClick r:id="rId3"/>
              </a:rPr>
              <a:t>https://masterthecrypto.com/tether-usdt/</a:t>
            </a:r>
            <a:endParaRPr/>
          </a:p>
          <a:p>
            <a:pPr marL="0" lvl="0" indent="0" algn="l" rtl="0">
              <a:spcBef>
                <a:spcPts val="0"/>
              </a:spcBef>
              <a:spcAft>
                <a:spcPts val="0"/>
              </a:spcAft>
              <a:buNone/>
            </a:pPr>
            <a:endParaRPr/>
          </a:p>
          <a:p>
            <a:pPr marL="0" lvl="0" indent="0" algn="l" rtl="0">
              <a:spcBef>
                <a:spcPts val="0"/>
              </a:spcBef>
              <a:spcAft>
                <a:spcPts val="0"/>
              </a:spcAft>
              <a:buNone/>
            </a:pPr>
            <a:r>
              <a:rPr lang="en-GB"/>
              <a:t>Libra: </a:t>
            </a:r>
            <a:r>
              <a:rPr lang="en-GB" u="sng">
                <a:solidFill>
                  <a:schemeClr val="hlink"/>
                </a:solidFill>
                <a:hlinkClick r:id="rId4"/>
              </a:rPr>
              <a:t>https://coinmarketcap.com/currencies/facebook-libra/</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GB" sz="1000" b="1">
                <a:latin typeface="Roboto Condensed"/>
                <a:ea typeface="Roboto Condensed"/>
                <a:cs typeface="Roboto Condensed"/>
                <a:sym typeface="Roboto Condensed"/>
              </a:rPr>
              <a:t>TETHER - dopad na banku Noble</a:t>
            </a:r>
            <a:endParaRPr sz="1000" b="1">
              <a:latin typeface="Roboto Condensed"/>
              <a:ea typeface="Roboto Condensed"/>
              <a:cs typeface="Roboto Condensed"/>
              <a:sym typeface="Roboto Condensed"/>
            </a:endParaRPr>
          </a:p>
          <a:p>
            <a:pPr marL="0" lvl="0" indent="0" algn="l" rtl="0">
              <a:spcBef>
                <a:spcPts val="0"/>
              </a:spcBef>
              <a:spcAft>
                <a:spcPts val="0"/>
              </a:spcAft>
              <a:buNone/>
            </a:pPr>
            <a:endParaRPr sz="1000">
              <a:latin typeface="Roboto Condensed"/>
              <a:ea typeface="Roboto Condensed"/>
              <a:cs typeface="Roboto Condensed"/>
              <a:sym typeface="Roboto Condensed"/>
            </a:endParaRPr>
          </a:p>
          <a:p>
            <a:pPr marL="0" lvl="0" indent="0" algn="l" rtl="0">
              <a:lnSpc>
                <a:spcPct val="115000"/>
              </a:lnSpc>
              <a:spcBef>
                <a:spcPts val="0"/>
              </a:spcBef>
              <a:spcAft>
                <a:spcPts val="0"/>
              </a:spcAft>
              <a:buClr>
                <a:schemeClr val="dk1"/>
              </a:buClr>
              <a:buSzPts val="1100"/>
              <a:buFont typeface="Arial"/>
              <a:buNone/>
            </a:pPr>
            <a:r>
              <a:rPr lang="en-GB" sz="1000">
                <a:solidFill>
                  <a:srgbClr val="333333"/>
                </a:solidFill>
                <a:highlight>
                  <a:srgbClr val="FFFFFF"/>
                </a:highlight>
                <a:latin typeface="Roboto Condensed"/>
                <a:ea typeface="Roboto Condensed"/>
                <a:cs typeface="Roboto Condensed"/>
                <a:sym typeface="Roboto Condensed"/>
              </a:rPr>
              <a:t>Between the years 2017 and 2019, avid industry watchers have asked where Tether kept the reserve it claims it has. Well, it appears that that the company largely used shell corps to move their funds around.</a:t>
            </a:r>
            <a:endParaRPr sz="1000">
              <a:solidFill>
                <a:srgbClr val="333333"/>
              </a:solidFill>
              <a:highlight>
                <a:srgbClr val="FFFFFF"/>
              </a:highlight>
              <a:latin typeface="Roboto Condensed"/>
              <a:ea typeface="Roboto Condensed"/>
              <a:cs typeface="Roboto Condensed"/>
              <a:sym typeface="Roboto Condensed"/>
            </a:endParaRPr>
          </a:p>
          <a:p>
            <a:pPr marL="0" lvl="0" indent="0" algn="l" rtl="0">
              <a:lnSpc>
                <a:spcPct val="115000"/>
              </a:lnSpc>
              <a:spcBef>
                <a:spcPts val="2400"/>
              </a:spcBef>
              <a:spcAft>
                <a:spcPts val="0"/>
              </a:spcAft>
              <a:buClr>
                <a:schemeClr val="dk1"/>
              </a:buClr>
              <a:buSzPts val="1100"/>
              <a:buFont typeface="Arial"/>
              <a:buNone/>
            </a:pPr>
            <a:r>
              <a:rPr lang="en-GB" sz="1000">
                <a:solidFill>
                  <a:srgbClr val="333333"/>
                </a:solidFill>
                <a:highlight>
                  <a:srgbClr val="FFFFFF"/>
                </a:highlight>
                <a:latin typeface="Roboto Condensed"/>
                <a:ea typeface="Roboto Condensed"/>
                <a:cs typeface="Roboto Condensed"/>
                <a:sym typeface="Roboto Condensed"/>
              </a:rPr>
              <a:t>And some banks caught on to it, and froze their funds when they realized that the company wasn’t being straightforward with them. At the end of the day, Tether was able to finally get a bank -Puerto Rico-based Noble Bank- that was willing to take its business, and keep their funds for them.</a:t>
            </a:r>
            <a:endParaRPr sz="1000">
              <a:solidFill>
                <a:srgbClr val="333333"/>
              </a:solidFill>
              <a:highlight>
                <a:srgbClr val="FFFFFF"/>
              </a:highlight>
              <a:latin typeface="Roboto Condensed"/>
              <a:ea typeface="Roboto Condensed"/>
              <a:cs typeface="Roboto Condensed"/>
              <a:sym typeface="Roboto Condensed"/>
            </a:endParaRPr>
          </a:p>
          <a:p>
            <a:pPr marL="0" lvl="0" indent="0" algn="l" rtl="0">
              <a:lnSpc>
                <a:spcPct val="115000"/>
              </a:lnSpc>
              <a:spcBef>
                <a:spcPts val="2400"/>
              </a:spcBef>
              <a:spcAft>
                <a:spcPts val="0"/>
              </a:spcAft>
              <a:buClr>
                <a:schemeClr val="dk1"/>
              </a:buClr>
              <a:buSzPts val="1100"/>
              <a:buFont typeface="Arial"/>
              <a:buNone/>
            </a:pPr>
            <a:r>
              <a:rPr lang="en-GB" sz="1000">
                <a:solidFill>
                  <a:srgbClr val="333333"/>
                </a:solidFill>
                <a:highlight>
                  <a:srgbClr val="FFFFFF"/>
                </a:highlight>
                <a:latin typeface="Roboto Condensed"/>
                <a:ea typeface="Roboto Condensed"/>
                <a:cs typeface="Roboto Condensed"/>
                <a:sym typeface="Roboto Condensed"/>
              </a:rPr>
              <a:t>However, this wasn’t without a few issues. For instance, the bank’s board was known to have kicked against Tether banking with them because of their relationship with known NYC-based custodial bank, BNY Mellon.</a:t>
            </a:r>
            <a:endParaRPr sz="1000">
              <a:solidFill>
                <a:srgbClr val="333333"/>
              </a:solidFill>
              <a:highlight>
                <a:srgbClr val="FFFFFF"/>
              </a:highlight>
              <a:latin typeface="Roboto Condensed"/>
              <a:ea typeface="Roboto Condensed"/>
              <a:cs typeface="Roboto Condensed"/>
              <a:sym typeface="Roboto Condensed"/>
            </a:endParaRPr>
          </a:p>
          <a:p>
            <a:pPr marL="0" lvl="0" indent="0" algn="l" rtl="0">
              <a:lnSpc>
                <a:spcPct val="115000"/>
              </a:lnSpc>
              <a:spcBef>
                <a:spcPts val="2400"/>
              </a:spcBef>
              <a:spcAft>
                <a:spcPts val="0"/>
              </a:spcAft>
              <a:buClr>
                <a:schemeClr val="dk1"/>
              </a:buClr>
              <a:buSzPts val="1100"/>
              <a:buFont typeface="Arial"/>
              <a:buNone/>
            </a:pPr>
            <a:r>
              <a:rPr lang="en-GB" sz="1000">
                <a:solidFill>
                  <a:srgbClr val="333333"/>
                </a:solidFill>
                <a:highlight>
                  <a:srgbClr val="FFFFFF"/>
                </a:highlight>
                <a:latin typeface="Roboto Condensed"/>
                <a:ea typeface="Roboto Condensed"/>
                <a:cs typeface="Roboto Condensed"/>
                <a:sym typeface="Roboto Condensed"/>
              </a:rPr>
              <a:t>For those who don’t know BNY Mellon, this is a huge bank whose primary business involves holding assets for externally located banks in the US. So, banks with large assets that want to keep them safe, bank with them.</a:t>
            </a:r>
            <a:endParaRPr sz="1000">
              <a:solidFill>
                <a:srgbClr val="333333"/>
              </a:solidFill>
              <a:highlight>
                <a:srgbClr val="FFFFFF"/>
              </a:highlight>
              <a:latin typeface="Roboto Condensed"/>
              <a:ea typeface="Roboto Condensed"/>
              <a:cs typeface="Roboto Condensed"/>
              <a:sym typeface="Roboto Condensed"/>
            </a:endParaRPr>
          </a:p>
          <a:p>
            <a:pPr marL="0" lvl="0" indent="0" algn="l" rtl="0">
              <a:lnSpc>
                <a:spcPct val="115000"/>
              </a:lnSpc>
              <a:spcBef>
                <a:spcPts val="2400"/>
              </a:spcBef>
              <a:spcAft>
                <a:spcPts val="0"/>
              </a:spcAft>
              <a:buClr>
                <a:schemeClr val="dk1"/>
              </a:buClr>
              <a:buSzPts val="1100"/>
              <a:buFont typeface="Arial"/>
              <a:buNone/>
            </a:pPr>
            <a:r>
              <a:rPr lang="en-GB" sz="1000">
                <a:solidFill>
                  <a:srgbClr val="333333"/>
                </a:solidFill>
                <a:highlight>
                  <a:srgbClr val="FFFFFF"/>
                </a:highlight>
                <a:latin typeface="Roboto Condensed"/>
                <a:ea typeface="Roboto Condensed"/>
                <a:cs typeface="Roboto Condensed"/>
                <a:sym typeface="Roboto Condensed"/>
              </a:rPr>
              <a:t>And as a rule, NYC Mellon has a reputation for </a:t>
            </a:r>
            <a:r>
              <a:rPr lang="en-GB" sz="1000" i="1">
                <a:solidFill>
                  <a:srgbClr val="333333"/>
                </a:solidFill>
                <a:highlight>
                  <a:srgbClr val="FFFFFF"/>
                </a:highlight>
                <a:latin typeface="Roboto Condensed"/>
                <a:ea typeface="Roboto Condensed"/>
                <a:cs typeface="Roboto Condensed"/>
                <a:sym typeface="Roboto Condensed"/>
              </a:rPr>
              <a:t>not</a:t>
            </a:r>
            <a:r>
              <a:rPr lang="en-GB" sz="1000">
                <a:solidFill>
                  <a:srgbClr val="333333"/>
                </a:solidFill>
                <a:highlight>
                  <a:srgbClr val="FFFFFF"/>
                </a:highlight>
                <a:latin typeface="Roboto Condensed"/>
                <a:ea typeface="Roboto Condensed"/>
                <a:cs typeface="Roboto Condensed"/>
                <a:sym typeface="Roboto Condensed"/>
              </a:rPr>
              <a:t> </a:t>
            </a:r>
            <a:r>
              <a:rPr lang="en-GB" sz="1000" i="1">
                <a:solidFill>
                  <a:srgbClr val="333333"/>
                </a:solidFill>
                <a:highlight>
                  <a:srgbClr val="FFFFFF"/>
                </a:highlight>
                <a:latin typeface="Roboto Condensed"/>
                <a:ea typeface="Roboto Condensed"/>
                <a:cs typeface="Roboto Condensed"/>
                <a:sym typeface="Roboto Condensed"/>
              </a:rPr>
              <a:t>doing business with money launderers. </a:t>
            </a:r>
            <a:r>
              <a:rPr lang="en-GB" sz="1000">
                <a:solidFill>
                  <a:srgbClr val="333333"/>
                </a:solidFill>
                <a:highlight>
                  <a:srgbClr val="FFFFFF"/>
                </a:highlight>
                <a:latin typeface="Roboto Condensed"/>
                <a:ea typeface="Roboto Condensed"/>
                <a:cs typeface="Roboto Condensed"/>
                <a:sym typeface="Roboto Condensed"/>
              </a:rPr>
              <a:t>So, Noble Bank’s primary worry was that NYC Mellon would dump them because of their association with Tether, effectively crippling the bank in the process.</a:t>
            </a:r>
            <a:endParaRPr sz="1000">
              <a:solidFill>
                <a:srgbClr val="333333"/>
              </a:solidFill>
              <a:highlight>
                <a:srgbClr val="FFFFFF"/>
              </a:highlight>
              <a:latin typeface="Roboto Condensed"/>
              <a:ea typeface="Roboto Condensed"/>
              <a:cs typeface="Roboto Condensed"/>
              <a:sym typeface="Roboto Condensed"/>
            </a:endParaRPr>
          </a:p>
          <a:p>
            <a:pPr marL="0" lvl="0" indent="0" algn="l" rtl="0">
              <a:lnSpc>
                <a:spcPct val="115000"/>
              </a:lnSpc>
              <a:spcBef>
                <a:spcPts val="2400"/>
              </a:spcBef>
              <a:spcAft>
                <a:spcPts val="0"/>
              </a:spcAft>
              <a:buClr>
                <a:schemeClr val="dk1"/>
              </a:buClr>
              <a:buSzPts val="1100"/>
              <a:buFont typeface="Arial"/>
              <a:buNone/>
            </a:pPr>
            <a:r>
              <a:rPr lang="en-GB" sz="1000">
                <a:solidFill>
                  <a:srgbClr val="333333"/>
                </a:solidFill>
                <a:highlight>
                  <a:srgbClr val="FFFFFF"/>
                </a:highlight>
                <a:latin typeface="Roboto Condensed"/>
                <a:ea typeface="Roboto Condensed"/>
                <a:cs typeface="Roboto Condensed"/>
                <a:sym typeface="Roboto Condensed"/>
              </a:rPr>
              <a:t>Anyway, after they got through the initial hurdle, Noble Bank then received deposits to the tune of hundreds of millions of dollars from Tether. Naturally, that meant that their balance essentially blew up, causing some analysts to wonder how that happened in such a short period.</a:t>
            </a:r>
            <a:endParaRPr sz="1000">
              <a:solidFill>
                <a:srgbClr val="333333"/>
              </a:solidFill>
              <a:highlight>
                <a:srgbClr val="FFFFFF"/>
              </a:highlight>
              <a:latin typeface="Roboto Condensed"/>
              <a:ea typeface="Roboto Condensed"/>
              <a:cs typeface="Roboto Condensed"/>
              <a:sym typeface="Roboto Condensed"/>
            </a:endParaRPr>
          </a:p>
          <a:p>
            <a:pPr marL="0" lvl="0" indent="0" algn="l" rtl="0">
              <a:lnSpc>
                <a:spcPct val="115000"/>
              </a:lnSpc>
              <a:spcBef>
                <a:spcPts val="2400"/>
              </a:spcBef>
              <a:spcAft>
                <a:spcPts val="0"/>
              </a:spcAft>
              <a:buClr>
                <a:schemeClr val="dk1"/>
              </a:buClr>
              <a:buSzPts val="1100"/>
              <a:buFont typeface="Arial"/>
              <a:buNone/>
            </a:pPr>
            <a:r>
              <a:rPr lang="en-GB" sz="1000">
                <a:solidFill>
                  <a:srgbClr val="333333"/>
                </a:solidFill>
                <a:highlight>
                  <a:srgbClr val="FFFFFF"/>
                </a:highlight>
                <a:latin typeface="Roboto Condensed"/>
                <a:ea typeface="Roboto Condensed"/>
                <a:cs typeface="Roboto Condensed"/>
                <a:sym typeface="Roboto Condensed"/>
              </a:rPr>
              <a:t>To cover their tracks though, Tether warned depositors against disclosing the details of the bank publicly. The goal was to avoid attracting the ire of BNY Mellon. Unfortunately, people are unpredictable, and someone ratted.</a:t>
            </a:r>
            <a:endParaRPr sz="1000">
              <a:solidFill>
                <a:srgbClr val="333333"/>
              </a:solidFill>
              <a:highlight>
                <a:srgbClr val="FFFFFF"/>
              </a:highlight>
              <a:latin typeface="Roboto Condensed"/>
              <a:ea typeface="Roboto Condensed"/>
              <a:cs typeface="Roboto Condensed"/>
              <a:sym typeface="Roboto Condensed"/>
            </a:endParaRPr>
          </a:p>
          <a:p>
            <a:pPr marL="0" lvl="0" indent="0" algn="l" rtl="0">
              <a:lnSpc>
                <a:spcPct val="115000"/>
              </a:lnSpc>
              <a:spcBef>
                <a:spcPts val="2400"/>
              </a:spcBef>
              <a:spcAft>
                <a:spcPts val="0"/>
              </a:spcAft>
              <a:buClr>
                <a:schemeClr val="dk1"/>
              </a:buClr>
              <a:buSzPts val="1100"/>
              <a:buFont typeface="Arial"/>
              <a:buNone/>
            </a:pPr>
            <a:r>
              <a:rPr lang="en-GB" sz="1000">
                <a:solidFill>
                  <a:srgbClr val="333333"/>
                </a:solidFill>
                <a:highlight>
                  <a:srgbClr val="FFFFFF"/>
                </a:highlight>
                <a:latin typeface="Roboto Condensed"/>
                <a:ea typeface="Roboto Condensed"/>
                <a:cs typeface="Roboto Condensed"/>
                <a:sym typeface="Roboto Condensed"/>
              </a:rPr>
              <a:t>Naturally, the entire process ended up destroying Noble bank, and forced tether to look elsewhere for their banking needs. The next recipient of this reserve was Deltec Bank, which received the funds through Crypto Capital Corp.</a:t>
            </a:r>
            <a:endParaRPr sz="1000">
              <a:solidFill>
                <a:srgbClr val="333333"/>
              </a:solidFill>
              <a:highlight>
                <a:srgbClr val="FFFFFF"/>
              </a:highlight>
              <a:latin typeface="Roboto Condensed"/>
              <a:ea typeface="Roboto Condensed"/>
              <a:cs typeface="Roboto Condensed"/>
              <a:sym typeface="Roboto Condensed"/>
            </a:endParaRPr>
          </a:p>
          <a:p>
            <a:pPr marL="0" lvl="0" indent="0" algn="l" rtl="0">
              <a:spcBef>
                <a:spcPts val="2400"/>
              </a:spcBef>
              <a:spcAft>
                <a:spcPts val="0"/>
              </a:spcAft>
              <a:buNone/>
            </a:pPr>
            <a:endParaRPr sz="1000">
              <a:latin typeface="Roboto Condensed"/>
              <a:ea typeface="Roboto Condensed"/>
              <a:cs typeface="Roboto Condensed"/>
              <a:sym typeface="Roboto Condense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d5aea0a62e_0_1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d5aea0a62e_0_1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44347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US"/>
          </a:p>
          <a:p>
            <a:pPr marL="158750" indent="0">
              <a:buNone/>
            </a:pPr>
            <a:r>
              <a:rPr lang="en-US"/>
              <a:t>Contract: https://etherscan.io/address/0x48b43ef8ba132fa6153b494ba67acefdd4ac3ecb#readContract</a:t>
            </a:r>
          </a:p>
          <a:p>
            <a:pPr marL="158750" indent="0">
              <a:buNone/>
            </a:pPr>
            <a:endParaRPr lang="en-US"/>
          </a:p>
          <a:p>
            <a:pPr marL="158750" indent="0">
              <a:buNone/>
            </a:pPr>
            <a:r>
              <a:rPr lang="en-US"/>
              <a:t>UNISWAP v2 pool: https://v2.info.uniswap.org/pair/0x2c2aee709ab2f2aefce1923aca20c4ed4fd32bc8</a:t>
            </a:r>
            <a:endParaRPr lang="cs-CZ"/>
          </a:p>
        </p:txBody>
      </p:sp>
    </p:spTree>
    <p:extLst>
      <p:ext uri="{BB962C8B-B14F-4D97-AF65-F5344CB8AC3E}">
        <p14:creationId xmlns:p14="http://schemas.microsoft.com/office/powerpoint/2010/main" val="36605328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a:t>Ukrajina</a:t>
            </a:r>
          </a:p>
          <a:p>
            <a:pPr marL="158750" indent="0">
              <a:buNone/>
            </a:pPr>
            <a:r>
              <a:rPr lang="en-US"/>
              <a:t> - delala to burza</a:t>
            </a:r>
          </a:p>
          <a:p>
            <a:pPr marL="158750" indent="0">
              <a:buNone/>
            </a:pPr>
            <a:r>
              <a:rPr lang="en-US"/>
              <a:t> - nepouziva se, protoze nepouzite pro platby</a:t>
            </a:r>
            <a:endParaRPr lang="cs-CZ"/>
          </a:p>
        </p:txBody>
      </p:sp>
    </p:spTree>
    <p:extLst>
      <p:ext uri="{BB962C8B-B14F-4D97-AF65-F5344CB8AC3E}">
        <p14:creationId xmlns:p14="http://schemas.microsoft.com/office/powerpoint/2010/main" val="22178598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a:t>Tabulky</a:t>
            </a:r>
          </a:p>
          <a:p>
            <a:pPr marL="158750" indent="0">
              <a:buNone/>
            </a:pPr>
            <a:r>
              <a:rPr lang="en-US"/>
              <a:t>1 – 202104</a:t>
            </a:r>
          </a:p>
          <a:p>
            <a:pPr marL="158750" indent="0">
              <a:buNone/>
            </a:pPr>
            <a:r>
              <a:rPr lang="en-US"/>
              <a:t>2 – 202110</a:t>
            </a:r>
          </a:p>
          <a:p>
            <a:pPr marL="158750" indent="0">
              <a:buNone/>
            </a:pPr>
            <a:endParaRPr lang="cs-CZ"/>
          </a:p>
        </p:txBody>
      </p:sp>
    </p:spTree>
    <p:extLst>
      <p:ext uri="{BB962C8B-B14F-4D97-AF65-F5344CB8AC3E}">
        <p14:creationId xmlns:p14="http://schemas.microsoft.com/office/powerpoint/2010/main" val="22027552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d5aea0a62e_0_1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d5aea0a62e_0_1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40018" lvl="0" indent="0" algn="l" rtl="0">
              <a:lnSpc>
                <a:spcPct val="150000"/>
              </a:lnSpc>
              <a:spcBef>
                <a:spcPts val="0"/>
              </a:spcBef>
              <a:spcAft>
                <a:spcPts val="0"/>
              </a:spcAft>
              <a:buSzPct val="100000"/>
              <a:buNone/>
            </a:pPr>
            <a:r>
              <a:rPr lang="en-GB"/>
              <a:t>U vsech techto “hracu” na trhu potrebujeme probrat, jake by byli incentivy a nebo odpor k pouziti dCZK.</a:t>
            </a:r>
          </a:p>
          <a:p>
            <a:pPr marL="457200" lvl="0" indent="-317182" algn="l" rtl="0">
              <a:lnSpc>
                <a:spcPct val="150000"/>
              </a:lnSpc>
              <a:spcBef>
                <a:spcPts val="0"/>
              </a:spcBef>
              <a:spcAft>
                <a:spcPts val="0"/>
              </a:spcAft>
              <a:buSzPct val="100000"/>
              <a:buChar char="-"/>
            </a:pPr>
            <a:endParaRPr lang="en-GB"/>
          </a:p>
          <a:p>
            <a:pPr marL="457200" lvl="0" indent="-317182" algn="l" rtl="0">
              <a:lnSpc>
                <a:spcPct val="150000"/>
              </a:lnSpc>
              <a:spcBef>
                <a:spcPts val="0"/>
              </a:spcBef>
              <a:spcAft>
                <a:spcPts val="0"/>
              </a:spcAft>
              <a:buSzPct val="100000"/>
              <a:buChar char="-"/>
            </a:pPr>
            <a:endParaRPr lang="en-GB"/>
          </a:p>
          <a:p>
            <a:pPr marL="457200" lvl="0" indent="-317182" algn="l" rtl="0">
              <a:lnSpc>
                <a:spcPct val="150000"/>
              </a:lnSpc>
              <a:spcBef>
                <a:spcPts val="0"/>
              </a:spcBef>
              <a:spcAft>
                <a:spcPts val="0"/>
              </a:spcAft>
              <a:buSzPct val="100000"/>
              <a:buChar char="-"/>
            </a:pPr>
            <a:r>
              <a:rPr lang="en-GB"/>
              <a:t>Česká crypto asociace (ckma.cz) - měla by být ambasadorem?</a:t>
            </a:r>
          </a:p>
          <a:p>
            <a:pPr marL="457200" lvl="0" indent="-317182" algn="l" rtl="0">
              <a:lnSpc>
                <a:spcPct val="150000"/>
              </a:lnSpc>
              <a:spcBef>
                <a:spcPts val="0"/>
              </a:spcBef>
              <a:spcAft>
                <a:spcPts val="0"/>
              </a:spcAft>
              <a:buSzPct val="100000"/>
              <a:buChar char="-"/>
            </a:pPr>
            <a:r>
              <a:rPr lang="en-GB"/>
              <a:t>Byli by potřeba “investoři” ? </a:t>
            </a:r>
          </a:p>
          <a:p>
            <a:pPr marL="914400" lvl="1" indent="-317182" algn="l" rtl="0">
              <a:lnSpc>
                <a:spcPct val="150000"/>
              </a:lnSpc>
              <a:spcBef>
                <a:spcPts val="0"/>
              </a:spcBef>
              <a:spcAft>
                <a:spcPts val="0"/>
              </a:spcAft>
              <a:buSzPct val="100000"/>
              <a:buChar char="-"/>
            </a:pPr>
            <a:r>
              <a:rPr lang="en-GB"/>
              <a:t>(např. pro promo, liquidity pooly ?) </a:t>
            </a:r>
          </a:p>
          <a:p>
            <a:pPr marL="914400" lvl="1" indent="-317182" algn="l" rtl="0">
              <a:lnSpc>
                <a:spcPct val="150000"/>
              </a:lnSpc>
              <a:spcBef>
                <a:spcPts val="0"/>
              </a:spcBef>
              <a:spcAft>
                <a:spcPts val="0"/>
              </a:spcAft>
              <a:buSzPct val="100000"/>
              <a:buChar char="-"/>
            </a:pPr>
            <a:r>
              <a:rPr lang="en-GB"/>
              <a:t>jaký by byl incentive?</a:t>
            </a:r>
          </a:p>
          <a:p>
            <a:pPr marL="457200" lvl="0" indent="0" algn="l" rtl="0">
              <a:lnSpc>
                <a:spcPct val="150000"/>
              </a:lnSpc>
              <a:spcBef>
                <a:spcPts val="1200"/>
              </a:spcBef>
              <a:spcAft>
                <a:spcPts val="0"/>
              </a:spcAft>
              <a:buNone/>
            </a:pPr>
            <a:endParaRPr lang="en-GB"/>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GB"/>
              <a:t>CZ lidi, co chtějí “to krypto” a CZ lidi, co mohou nabídnout krypto (P2P)</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GB"/>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GB"/>
              <a:t>??? Někdo další ? (kdo může pomoci / škodit ?)</a:t>
            </a:r>
          </a:p>
          <a:p>
            <a:pPr marL="158750" indent="0">
              <a:buNone/>
            </a:pPr>
            <a:endParaRPr lang="cs-CZ" b="0"/>
          </a:p>
        </p:txBody>
      </p:sp>
    </p:spTree>
    <p:extLst>
      <p:ext uri="{BB962C8B-B14F-4D97-AF65-F5344CB8AC3E}">
        <p14:creationId xmlns:p14="http://schemas.microsoft.com/office/powerpoint/2010/main" val="35315567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4"/>
        <p:cNvGrpSpPr/>
        <p:nvPr/>
      </p:nvGrpSpPr>
      <p:grpSpPr>
        <a:xfrm>
          <a:off x="0" y="0"/>
          <a:ext cx="0" cy="0"/>
          <a:chOff x="0" y="0"/>
          <a:chExt cx="0" cy="0"/>
        </a:xfrm>
      </p:grpSpPr>
      <p:sp>
        <p:nvSpPr>
          <p:cNvPr id="15" name="Google Shape;15;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6" name="Google Shape;16;p3"/>
          <p:cNvSpPr txBox="1">
            <a:spLocks noGrp="1"/>
          </p:cNvSpPr>
          <p:nvPr>
            <p:ph type="sldNum" idx="12"/>
          </p:nvPr>
        </p:nvSpPr>
        <p:spPr>
          <a:xfrm>
            <a:off x="83200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9"/>
        <p:cNvGrpSpPr/>
        <p:nvPr/>
      </p:nvGrpSpPr>
      <p:grpSpPr>
        <a:xfrm>
          <a:off x="0" y="0"/>
          <a:ext cx="0" cy="0"/>
          <a:chOff x="0" y="0"/>
          <a:chExt cx="0" cy="0"/>
        </a:xfrm>
      </p:grpSpPr>
      <p:sp>
        <p:nvSpPr>
          <p:cNvPr id="50" name="Google Shape;50;p12"/>
          <p:cNvSpPr txBox="1">
            <a:spLocks noGrp="1"/>
          </p:cNvSpPr>
          <p:nvPr>
            <p:ph type="sldNum" idx="12"/>
          </p:nvPr>
        </p:nvSpPr>
        <p:spPr>
          <a:xfrm>
            <a:off x="83200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2EEC22-77D9-4F70-A4A8-4256596EE69A}"/>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endParaRPr lang="cs-CZ"/>
          </a:p>
        </p:txBody>
      </p:sp>
      <p:sp>
        <p:nvSpPr>
          <p:cNvPr id="3" name="Subtitle 2">
            <a:extLst>
              <a:ext uri="{FF2B5EF4-FFF2-40B4-BE49-F238E27FC236}">
                <a16:creationId xmlns:a16="http://schemas.microsoft.com/office/drawing/2014/main" id="{0AF4645F-CB07-4BA6-B302-E3F154AC16F1}"/>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cs-CZ"/>
          </a:p>
        </p:txBody>
      </p:sp>
      <p:sp>
        <p:nvSpPr>
          <p:cNvPr id="4" name="Date Placeholder 3">
            <a:extLst>
              <a:ext uri="{FF2B5EF4-FFF2-40B4-BE49-F238E27FC236}">
                <a16:creationId xmlns:a16="http://schemas.microsoft.com/office/drawing/2014/main" id="{626F4601-9803-4451-8FC2-2523E63A875E}"/>
              </a:ext>
            </a:extLst>
          </p:cNvPr>
          <p:cNvSpPr>
            <a:spLocks noGrp="1"/>
          </p:cNvSpPr>
          <p:nvPr>
            <p:ph type="dt" sz="half" idx="10"/>
          </p:nvPr>
        </p:nvSpPr>
        <p:spPr/>
        <p:txBody>
          <a:bodyPr/>
          <a:lstStyle/>
          <a:p>
            <a:fld id="{EA57ABA9-5701-4937-8CE4-46C0C87F0429}" type="datetimeFigureOut">
              <a:rPr lang="cs-CZ" smtClean="0"/>
              <a:t>09.10.2021</a:t>
            </a:fld>
            <a:endParaRPr lang="cs-CZ"/>
          </a:p>
        </p:txBody>
      </p:sp>
      <p:sp>
        <p:nvSpPr>
          <p:cNvPr id="5" name="Footer Placeholder 4">
            <a:extLst>
              <a:ext uri="{FF2B5EF4-FFF2-40B4-BE49-F238E27FC236}">
                <a16:creationId xmlns:a16="http://schemas.microsoft.com/office/drawing/2014/main" id="{1668527D-4C88-426B-BD50-178FE174B07F}"/>
              </a:ext>
            </a:extLst>
          </p:cNvPr>
          <p:cNvSpPr>
            <a:spLocks noGrp="1"/>
          </p:cNvSpPr>
          <p:nvPr>
            <p:ph type="ftr" sz="quarter" idx="11"/>
          </p:nvPr>
        </p:nvSpPr>
        <p:spPr/>
        <p:txBody>
          <a:bodyPr/>
          <a:lstStyle/>
          <a:p>
            <a:endParaRPr lang="cs-CZ"/>
          </a:p>
        </p:txBody>
      </p:sp>
      <p:sp>
        <p:nvSpPr>
          <p:cNvPr id="6" name="Slide Number Placeholder 5">
            <a:extLst>
              <a:ext uri="{FF2B5EF4-FFF2-40B4-BE49-F238E27FC236}">
                <a16:creationId xmlns:a16="http://schemas.microsoft.com/office/drawing/2014/main" id="{CCE47201-9E5D-43A2-9CE6-B50C560B9DFD}"/>
              </a:ext>
            </a:extLst>
          </p:cNvPr>
          <p:cNvSpPr>
            <a:spLocks noGrp="1"/>
          </p:cNvSpPr>
          <p:nvPr>
            <p:ph type="sldNum" sz="quarter" idx="12"/>
          </p:nvPr>
        </p:nvSpPr>
        <p:spPr/>
        <p:txBody>
          <a:bodyPr/>
          <a:lstStyle/>
          <a:p>
            <a:fld id="{B7F3E7C9-A523-4E6C-9FC8-B0330460346A}" type="slidenum">
              <a:rPr lang="cs-CZ" smtClean="0"/>
              <a:t>‹#›</a:t>
            </a:fld>
            <a:endParaRPr lang="cs-CZ"/>
          </a:p>
        </p:txBody>
      </p:sp>
    </p:spTree>
    <p:extLst>
      <p:ext uri="{BB962C8B-B14F-4D97-AF65-F5344CB8AC3E}">
        <p14:creationId xmlns:p14="http://schemas.microsoft.com/office/powerpoint/2010/main" val="402533716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801F8F-E99E-47FA-9892-B1DECD1C067C}"/>
              </a:ext>
            </a:extLst>
          </p:cNvPr>
          <p:cNvSpPr>
            <a:spLocks noGrp="1"/>
          </p:cNvSpPr>
          <p:nvPr>
            <p:ph type="title"/>
          </p:nvPr>
        </p:nvSpPr>
        <p:spPr/>
        <p:txBody>
          <a:bodyPr/>
          <a:lstStyle/>
          <a:p>
            <a:r>
              <a:rPr lang="en-US"/>
              <a:t>Click to edit Master title style</a:t>
            </a:r>
            <a:endParaRPr lang="cs-CZ"/>
          </a:p>
        </p:txBody>
      </p:sp>
      <p:sp>
        <p:nvSpPr>
          <p:cNvPr id="3" name="Content Placeholder 2">
            <a:extLst>
              <a:ext uri="{FF2B5EF4-FFF2-40B4-BE49-F238E27FC236}">
                <a16:creationId xmlns:a16="http://schemas.microsoft.com/office/drawing/2014/main" id="{62A9E6A9-2318-4C19-A089-250E12281B8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4" name="Date Placeholder 3">
            <a:extLst>
              <a:ext uri="{FF2B5EF4-FFF2-40B4-BE49-F238E27FC236}">
                <a16:creationId xmlns:a16="http://schemas.microsoft.com/office/drawing/2014/main" id="{C25CEADB-4D62-4F02-9EA3-B207DCE98028}"/>
              </a:ext>
            </a:extLst>
          </p:cNvPr>
          <p:cNvSpPr>
            <a:spLocks noGrp="1"/>
          </p:cNvSpPr>
          <p:nvPr>
            <p:ph type="dt" sz="half" idx="10"/>
          </p:nvPr>
        </p:nvSpPr>
        <p:spPr/>
        <p:txBody>
          <a:bodyPr/>
          <a:lstStyle/>
          <a:p>
            <a:fld id="{EA57ABA9-5701-4937-8CE4-46C0C87F0429}" type="datetimeFigureOut">
              <a:rPr lang="cs-CZ" smtClean="0"/>
              <a:t>09.10.2021</a:t>
            </a:fld>
            <a:endParaRPr lang="cs-CZ"/>
          </a:p>
        </p:txBody>
      </p:sp>
      <p:sp>
        <p:nvSpPr>
          <p:cNvPr id="5" name="Footer Placeholder 4">
            <a:extLst>
              <a:ext uri="{FF2B5EF4-FFF2-40B4-BE49-F238E27FC236}">
                <a16:creationId xmlns:a16="http://schemas.microsoft.com/office/drawing/2014/main" id="{E26FF446-99FD-4559-86AF-7EF3E0B4CFFF}"/>
              </a:ext>
            </a:extLst>
          </p:cNvPr>
          <p:cNvSpPr>
            <a:spLocks noGrp="1"/>
          </p:cNvSpPr>
          <p:nvPr>
            <p:ph type="ftr" sz="quarter" idx="11"/>
          </p:nvPr>
        </p:nvSpPr>
        <p:spPr/>
        <p:txBody>
          <a:bodyPr/>
          <a:lstStyle/>
          <a:p>
            <a:endParaRPr lang="cs-CZ"/>
          </a:p>
        </p:txBody>
      </p:sp>
      <p:sp>
        <p:nvSpPr>
          <p:cNvPr id="6" name="Slide Number Placeholder 5">
            <a:extLst>
              <a:ext uri="{FF2B5EF4-FFF2-40B4-BE49-F238E27FC236}">
                <a16:creationId xmlns:a16="http://schemas.microsoft.com/office/drawing/2014/main" id="{2F830893-E162-4285-B048-066816DD6DF8}"/>
              </a:ext>
            </a:extLst>
          </p:cNvPr>
          <p:cNvSpPr>
            <a:spLocks noGrp="1"/>
          </p:cNvSpPr>
          <p:nvPr>
            <p:ph type="sldNum" sz="quarter" idx="12"/>
          </p:nvPr>
        </p:nvSpPr>
        <p:spPr/>
        <p:txBody>
          <a:bodyPr/>
          <a:lstStyle/>
          <a:p>
            <a:fld id="{B7F3E7C9-A523-4E6C-9FC8-B0330460346A}" type="slidenum">
              <a:rPr lang="cs-CZ" smtClean="0"/>
              <a:t>‹#›</a:t>
            </a:fld>
            <a:endParaRPr lang="cs-CZ"/>
          </a:p>
        </p:txBody>
      </p:sp>
    </p:spTree>
    <p:extLst>
      <p:ext uri="{BB962C8B-B14F-4D97-AF65-F5344CB8AC3E}">
        <p14:creationId xmlns:p14="http://schemas.microsoft.com/office/powerpoint/2010/main" val="33605038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25088A-3C4B-4087-AE50-9B0E24657990}"/>
              </a:ext>
            </a:extLst>
          </p:cNvPr>
          <p:cNvSpPr>
            <a:spLocks noGrp="1"/>
          </p:cNvSpPr>
          <p:nvPr>
            <p:ph type="title"/>
          </p:nvPr>
        </p:nvSpPr>
        <p:spPr>
          <a:xfrm>
            <a:off x="623888" y="1282304"/>
            <a:ext cx="7886700" cy="2139553"/>
          </a:xfrm>
        </p:spPr>
        <p:txBody>
          <a:bodyPr anchor="b"/>
          <a:lstStyle>
            <a:lvl1pPr>
              <a:defRPr sz="4500"/>
            </a:lvl1pPr>
          </a:lstStyle>
          <a:p>
            <a:r>
              <a:rPr lang="en-US"/>
              <a:t>Click to edit Master title style</a:t>
            </a:r>
            <a:endParaRPr lang="cs-CZ"/>
          </a:p>
        </p:txBody>
      </p:sp>
      <p:sp>
        <p:nvSpPr>
          <p:cNvPr id="3" name="Text Placeholder 2">
            <a:extLst>
              <a:ext uri="{FF2B5EF4-FFF2-40B4-BE49-F238E27FC236}">
                <a16:creationId xmlns:a16="http://schemas.microsoft.com/office/drawing/2014/main" id="{F09424F0-3F63-48E8-9B5A-CF14C017CC65}"/>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52AED11-3BA3-4577-92C7-52D38490D97A}"/>
              </a:ext>
            </a:extLst>
          </p:cNvPr>
          <p:cNvSpPr>
            <a:spLocks noGrp="1"/>
          </p:cNvSpPr>
          <p:nvPr>
            <p:ph type="dt" sz="half" idx="10"/>
          </p:nvPr>
        </p:nvSpPr>
        <p:spPr/>
        <p:txBody>
          <a:bodyPr/>
          <a:lstStyle/>
          <a:p>
            <a:fld id="{EA57ABA9-5701-4937-8CE4-46C0C87F0429}" type="datetimeFigureOut">
              <a:rPr lang="cs-CZ" smtClean="0"/>
              <a:t>09.10.2021</a:t>
            </a:fld>
            <a:endParaRPr lang="cs-CZ"/>
          </a:p>
        </p:txBody>
      </p:sp>
      <p:sp>
        <p:nvSpPr>
          <p:cNvPr id="5" name="Footer Placeholder 4">
            <a:extLst>
              <a:ext uri="{FF2B5EF4-FFF2-40B4-BE49-F238E27FC236}">
                <a16:creationId xmlns:a16="http://schemas.microsoft.com/office/drawing/2014/main" id="{22C3AB9D-7576-4FA4-8B41-3F060C619ABB}"/>
              </a:ext>
            </a:extLst>
          </p:cNvPr>
          <p:cNvSpPr>
            <a:spLocks noGrp="1"/>
          </p:cNvSpPr>
          <p:nvPr>
            <p:ph type="ftr" sz="quarter" idx="11"/>
          </p:nvPr>
        </p:nvSpPr>
        <p:spPr/>
        <p:txBody>
          <a:bodyPr/>
          <a:lstStyle/>
          <a:p>
            <a:endParaRPr lang="cs-CZ"/>
          </a:p>
        </p:txBody>
      </p:sp>
      <p:sp>
        <p:nvSpPr>
          <p:cNvPr id="6" name="Slide Number Placeholder 5">
            <a:extLst>
              <a:ext uri="{FF2B5EF4-FFF2-40B4-BE49-F238E27FC236}">
                <a16:creationId xmlns:a16="http://schemas.microsoft.com/office/drawing/2014/main" id="{1297705A-AB5B-4F2E-A993-10F801DAC022}"/>
              </a:ext>
            </a:extLst>
          </p:cNvPr>
          <p:cNvSpPr>
            <a:spLocks noGrp="1"/>
          </p:cNvSpPr>
          <p:nvPr>
            <p:ph type="sldNum" sz="quarter" idx="12"/>
          </p:nvPr>
        </p:nvSpPr>
        <p:spPr/>
        <p:txBody>
          <a:bodyPr/>
          <a:lstStyle/>
          <a:p>
            <a:fld id="{B7F3E7C9-A523-4E6C-9FC8-B0330460346A}" type="slidenum">
              <a:rPr lang="cs-CZ" smtClean="0"/>
              <a:t>‹#›</a:t>
            </a:fld>
            <a:endParaRPr lang="cs-CZ"/>
          </a:p>
        </p:txBody>
      </p:sp>
    </p:spTree>
    <p:extLst>
      <p:ext uri="{BB962C8B-B14F-4D97-AF65-F5344CB8AC3E}">
        <p14:creationId xmlns:p14="http://schemas.microsoft.com/office/powerpoint/2010/main" val="220755132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547622-7BE0-41B5-B9A7-7400B6A78CD3}"/>
              </a:ext>
            </a:extLst>
          </p:cNvPr>
          <p:cNvSpPr>
            <a:spLocks noGrp="1"/>
          </p:cNvSpPr>
          <p:nvPr>
            <p:ph type="title"/>
          </p:nvPr>
        </p:nvSpPr>
        <p:spPr/>
        <p:txBody>
          <a:bodyPr/>
          <a:lstStyle/>
          <a:p>
            <a:r>
              <a:rPr lang="en-US"/>
              <a:t>Click to edit Master title style</a:t>
            </a:r>
            <a:endParaRPr lang="cs-CZ"/>
          </a:p>
        </p:txBody>
      </p:sp>
      <p:sp>
        <p:nvSpPr>
          <p:cNvPr id="3" name="Content Placeholder 2">
            <a:extLst>
              <a:ext uri="{FF2B5EF4-FFF2-40B4-BE49-F238E27FC236}">
                <a16:creationId xmlns:a16="http://schemas.microsoft.com/office/drawing/2014/main" id="{4FD3E6DD-F53E-4DA8-8518-428787763C34}"/>
              </a:ext>
            </a:extLst>
          </p:cNvPr>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4" name="Content Placeholder 3">
            <a:extLst>
              <a:ext uri="{FF2B5EF4-FFF2-40B4-BE49-F238E27FC236}">
                <a16:creationId xmlns:a16="http://schemas.microsoft.com/office/drawing/2014/main" id="{F1886899-D885-499A-8E0B-32FFDAEAEA34}"/>
              </a:ext>
            </a:extLst>
          </p:cNvPr>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5" name="Date Placeholder 4">
            <a:extLst>
              <a:ext uri="{FF2B5EF4-FFF2-40B4-BE49-F238E27FC236}">
                <a16:creationId xmlns:a16="http://schemas.microsoft.com/office/drawing/2014/main" id="{321EF1AD-53FD-49DB-9D8B-18D40F66595D}"/>
              </a:ext>
            </a:extLst>
          </p:cNvPr>
          <p:cNvSpPr>
            <a:spLocks noGrp="1"/>
          </p:cNvSpPr>
          <p:nvPr>
            <p:ph type="dt" sz="half" idx="10"/>
          </p:nvPr>
        </p:nvSpPr>
        <p:spPr/>
        <p:txBody>
          <a:bodyPr/>
          <a:lstStyle/>
          <a:p>
            <a:fld id="{EA57ABA9-5701-4937-8CE4-46C0C87F0429}" type="datetimeFigureOut">
              <a:rPr lang="cs-CZ" smtClean="0"/>
              <a:t>09.10.2021</a:t>
            </a:fld>
            <a:endParaRPr lang="cs-CZ"/>
          </a:p>
        </p:txBody>
      </p:sp>
      <p:sp>
        <p:nvSpPr>
          <p:cNvPr id="6" name="Footer Placeholder 5">
            <a:extLst>
              <a:ext uri="{FF2B5EF4-FFF2-40B4-BE49-F238E27FC236}">
                <a16:creationId xmlns:a16="http://schemas.microsoft.com/office/drawing/2014/main" id="{8BB76227-C070-431F-9B27-90700ED19E40}"/>
              </a:ext>
            </a:extLst>
          </p:cNvPr>
          <p:cNvSpPr>
            <a:spLocks noGrp="1"/>
          </p:cNvSpPr>
          <p:nvPr>
            <p:ph type="ftr" sz="quarter" idx="11"/>
          </p:nvPr>
        </p:nvSpPr>
        <p:spPr/>
        <p:txBody>
          <a:bodyPr/>
          <a:lstStyle/>
          <a:p>
            <a:endParaRPr lang="cs-CZ"/>
          </a:p>
        </p:txBody>
      </p:sp>
      <p:sp>
        <p:nvSpPr>
          <p:cNvPr id="7" name="Slide Number Placeholder 6">
            <a:extLst>
              <a:ext uri="{FF2B5EF4-FFF2-40B4-BE49-F238E27FC236}">
                <a16:creationId xmlns:a16="http://schemas.microsoft.com/office/drawing/2014/main" id="{D67AC0B0-0A9D-4FF2-A0C8-44F14C9FBF9A}"/>
              </a:ext>
            </a:extLst>
          </p:cNvPr>
          <p:cNvSpPr>
            <a:spLocks noGrp="1"/>
          </p:cNvSpPr>
          <p:nvPr>
            <p:ph type="sldNum" sz="quarter" idx="12"/>
          </p:nvPr>
        </p:nvSpPr>
        <p:spPr/>
        <p:txBody>
          <a:bodyPr/>
          <a:lstStyle/>
          <a:p>
            <a:fld id="{B7F3E7C9-A523-4E6C-9FC8-B0330460346A}" type="slidenum">
              <a:rPr lang="cs-CZ" smtClean="0"/>
              <a:t>‹#›</a:t>
            </a:fld>
            <a:endParaRPr lang="cs-CZ"/>
          </a:p>
        </p:txBody>
      </p:sp>
    </p:spTree>
    <p:extLst>
      <p:ext uri="{BB962C8B-B14F-4D97-AF65-F5344CB8AC3E}">
        <p14:creationId xmlns:p14="http://schemas.microsoft.com/office/powerpoint/2010/main" val="4621062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FC2379-8B5B-4A0D-A744-D5274FC234F7}"/>
              </a:ext>
            </a:extLst>
          </p:cNvPr>
          <p:cNvSpPr>
            <a:spLocks noGrp="1"/>
          </p:cNvSpPr>
          <p:nvPr>
            <p:ph type="title"/>
          </p:nvPr>
        </p:nvSpPr>
        <p:spPr>
          <a:xfrm>
            <a:off x="629841" y="273844"/>
            <a:ext cx="7886700" cy="994172"/>
          </a:xfrm>
        </p:spPr>
        <p:txBody>
          <a:bodyPr/>
          <a:lstStyle/>
          <a:p>
            <a:r>
              <a:rPr lang="en-US"/>
              <a:t>Click to edit Master title style</a:t>
            </a:r>
            <a:endParaRPr lang="cs-CZ"/>
          </a:p>
        </p:txBody>
      </p:sp>
      <p:sp>
        <p:nvSpPr>
          <p:cNvPr id="3" name="Text Placeholder 2">
            <a:extLst>
              <a:ext uri="{FF2B5EF4-FFF2-40B4-BE49-F238E27FC236}">
                <a16:creationId xmlns:a16="http://schemas.microsoft.com/office/drawing/2014/main" id="{2D30951B-0B83-4B64-B65C-7E0881BCCB01}"/>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EBC6E3FC-B52B-4C01-9A96-B9D3607DE0B6}"/>
              </a:ext>
            </a:extLst>
          </p:cNvPr>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5" name="Text Placeholder 4">
            <a:extLst>
              <a:ext uri="{FF2B5EF4-FFF2-40B4-BE49-F238E27FC236}">
                <a16:creationId xmlns:a16="http://schemas.microsoft.com/office/drawing/2014/main" id="{B655E477-85CB-4252-93BD-455CB95437D6}"/>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6DF2B707-2FFC-4162-B52B-0AAA14943571}"/>
              </a:ext>
            </a:extLst>
          </p:cNvPr>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7" name="Date Placeholder 6">
            <a:extLst>
              <a:ext uri="{FF2B5EF4-FFF2-40B4-BE49-F238E27FC236}">
                <a16:creationId xmlns:a16="http://schemas.microsoft.com/office/drawing/2014/main" id="{8E81A219-CBA1-4B20-8D60-BB14E30F071D}"/>
              </a:ext>
            </a:extLst>
          </p:cNvPr>
          <p:cNvSpPr>
            <a:spLocks noGrp="1"/>
          </p:cNvSpPr>
          <p:nvPr>
            <p:ph type="dt" sz="half" idx="10"/>
          </p:nvPr>
        </p:nvSpPr>
        <p:spPr/>
        <p:txBody>
          <a:bodyPr/>
          <a:lstStyle/>
          <a:p>
            <a:fld id="{EA57ABA9-5701-4937-8CE4-46C0C87F0429}" type="datetimeFigureOut">
              <a:rPr lang="cs-CZ" smtClean="0"/>
              <a:t>09.10.2021</a:t>
            </a:fld>
            <a:endParaRPr lang="cs-CZ"/>
          </a:p>
        </p:txBody>
      </p:sp>
      <p:sp>
        <p:nvSpPr>
          <p:cNvPr id="8" name="Footer Placeholder 7">
            <a:extLst>
              <a:ext uri="{FF2B5EF4-FFF2-40B4-BE49-F238E27FC236}">
                <a16:creationId xmlns:a16="http://schemas.microsoft.com/office/drawing/2014/main" id="{4647B8E4-C3AC-465A-BF46-EBFCFB2462C0}"/>
              </a:ext>
            </a:extLst>
          </p:cNvPr>
          <p:cNvSpPr>
            <a:spLocks noGrp="1"/>
          </p:cNvSpPr>
          <p:nvPr>
            <p:ph type="ftr" sz="quarter" idx="11"/>
          </p:nvPr>
        </p:nvSpPr>
        <p:spPr/>
        <p:txBody>
          <a:bodyPr/>
          <a:lstStyle/>
          <a:p>
            <a:endParaRPr lang="cs-CZ"/>
          </a:p>
        </p:txBody>
      </p:sp>
      <p:sp>
        <p:nvSpPr>
          <p:cNvPr id="9" name="Slide Number Placeholder 8">
            <a:extLst>
              <a:ext uri="{FF2B5EF4-FFF2-40B4-BE49-F238E27FC236}">
                <a16:creationId xmlns:a16="http://schemas.microsoft.com/office/drawing/2014/main" id="{274193B7-B502-4F60-B861-02999C0E9008}"/>
              </a:ext>
            </a:extLst>
          </p:cNvPr>
          <p:cNvSpPr>
            <a:spLocks noGrp="1"/>
          </p:cNvSpPr>
          <p:nvPr>
            <p:ph type="sldNum" sz="quarter" idx="12"/>
          </p:nvPr>
        </p:nvSpPr>
        <p:spPr/>
        <p:txBody>
          <a:bodyPr/>
          <a:lstStyle/>
          <a:p>
            <a:fld id="{B7F3E7C9-A523-4E6C-9FC8-B0330460346A}" type="slidenum">
              <a:rPr lang="cs-CZ" smtClean="0"/>
              <a:t>‹#›</a:t>
            </a:fld>
            <a:endParaRPr lang="cs-CZ"/>
          </a:p>
        </p:txBody>
      </p:sp>
    </p:spTree>
    <p:extLst>
      <p:ext uri="{BB962C8B-B14F-4D97-AF65-F5344CB8AC3E}">
        <p14:creationId xmlns:p14="http://schemas.microsoft.com/office/powerpoint/2010/main" val="360772212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017EE6-CD8E-4A42-8C37-A5C2AE93F165}"/>
              </a:ext>
            </a:extLst>
          </p:cNvPr>
          <p:cNvSpPr>
            <a:spLocks noGrp="1"/>
          </p:cNvSpPr>
          <p:nvPr>
            <p:ph type="title"/>
          </p:nvPr>
        </p:nvSpPr>
        <p:spPr/>
        <p:txBody>
          <a:bodyPr/>
          <a:lstStyle/>
          <a:p>
            <a:r>
              <a:rPr lang="en-US"/>
              <a:t>Click to edit Master title style</a:t>
            </a:r>
            <a:endParaRPr lang="cs-CZ"/>
          </a:p>
        </p:txBody>
      </p:sp>
      <p:sp>
        <p:nvSpPr>
          <p:cNvPr id="3" name="Date Placeholder 2">
            <a:extLst>
              <a:ext uri="{FF2B5EF4-FFF2-40B4-BE49-F238E27FC236}">
                <a16:creationId xmlns:a16="http://schemas.microsoft.com/office/drawing/2014/main" id="{69BDA86B-1BD0-4497-8646-653D1F8F9606}"/>
              </a:ext>
            </a:extLst>
          </p:cNvPr>
          <p:cNvSpPr>
            <a:spLocks noGrp="1"/>
          </p:cNvSpPr>
          <p:nvPr>
            <p:ph type="dt" sz="half" idx="10"/>
          </p:nvPr>
        </p:nvSpPr>
        <p:spPr/>
        <p:txBody>
          <a:bodyPr/>
          <a:lstStyle/>
          <a:p>
            <a:fld id="{EA57ABA9-5701-4937-8CE4-46C0C87F0429}" type="datetimeFigureOut">
              <a:rPr lang="cs-CZ" smtClean="0"/>
              <a:t>09.10.2021</a:t>
            </a:fld>
            <a:endParaRPr lang="cs-CZ"/>
          </a:p>
        </p:txBody>
      </p:sp>
      <p:sp>
        <p:nvSpPr>
          <p:cNvPr id="4" name="Footer Placeholder 3">
            <a:extLst>
              <a:ext uri="{FF2B5EF4-FFF2-40B4-BE49-F238E27FC236}">
                <a16:creationId xmlns:a16="http://schemas.microsoft.com/office/drawing/2014/main" id="{2BECEF04-5349-46D4-9738-3AEA1BCEDB47}"/>
              </a:ext>
            </a:extLst>
          </p:cNvPr>
          <p:cNvSpPr>
            <a:spLocks noGrp="1"/>
          </p:cNvSpPr>
          <p:nvPr>
            <p:ph type="ftr" sz="quarter" idx="11"/>
          </p:nvPr>
        </p:nvSpPr>
        <p:spPr/>
        <p:txBody>
          <a:bodyPr/>
          <a:lstStyle/>
          <a:p>
            <a:endParaRPr lang="cs-CZ"/>
          </a:p>
        </p:txBody>
      </p:sp>
      <p:sp>
        <p:nvSpPr>
          <p:cNvPr id="5" name="Slide Number Placeholder 4">
            <a:extLst>
              <a:ext uri="{FF2B5EF4-FFF2-40B4-BE49-F238E27FC236}">
                <a16:creationId xmlns:a16="http://schemas.microsoft.com/office/drawing/2014/main" id="{09B700F0-CA3E-404C-837A-236A2425F7FB}"/>
              </a:ext>
            </a:extLst>
          </p:cNvPr>
          <p:cNvSpPr>
            <a:spLocks noGrp="1"/>
          </p:cNvSpPr>
          <p:nvPr>
            <p:ph type="sldNum" sz="quarter" idx="12"/>
          </p:nvPr>
        </p:nvSpPr>
        <p:spPr/>
        <p:txBody>
          <a:bodyPr/>
          <a:lstStyle/>
          <a:p>
            <a:fld id="{B7F3E7C9-A523-4E6C-9FC8-B0330460346A}" type="slidenum">
              <a:rPr lang="cs-CZ" smtClean="0"/>
              <a:t>‹#›</a:t>
            </a:fld>
            <a:endParaRPr lang="cs-CZ"/>
          </a:p>
        </p:txBody>
      </p:sp>
    </p:spTree>
    <p:extLst>
      <p:ext uri="{BB962C8B-B14F-4D97-AF65-F5344CB8AC3E}">
        <p14:creationId xmlns:p14="http://schemas.microsoft.com/office/powerpoint/2010/main" val="307842971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AFC22D8-54E5-45D8-B6FB-024DD54AA711}"/>
              </a:ext>
            </a:extLst>
          </p:cNvPr>
          <p:cNvSpPr>
            <a:spLocks noGrp="1"/>
          </p:cNvSpPr>
          <p:nvPr>
            <p:ph type="dt" sz="half" idx="10"/>
          </p:nvPr>
        </p:nvSpPr>
        <p:spPr/>
        <p:txBody>
          <a:bodyPr/>
          <a:lstStyle/>
          <a:p>
            <a:fld id="{EA57ABA9-5701-4937-8CE4-46C0C87F0429}" type="datetimeFigureOut">
              <a:rPr lang="cs-CZ" smtClean="0"/>
              <a:t>09.10.2021</a:t>
            </a:fld>
            <a:endParaRPr lang="cs-CZ"/>
          </a:p>
        </p:txBody>
      </p:sp>
      <p:sp>
        <p:nvSpPr>
          <p:cNvPr id="3" name="Footer Placeholder 2">
            <a:extLst>
              <a:ext uri="{FF2B5EF4-FFF2-40B4-BE49-F238E27FC236}">
                <a16:creationId xmlns:a16="http://schemas.microsoft.com/office/drawing/2014/main" id="{31C4A46D-E31C-4AEA-AC6F-6FB81A049303}"/>
              </a:ext>
            </a:extLst>
          </p:cNvPr>
          <p:cNvSpPr>
            <a:spLocks noGrp="1"/>
          </p:cNvSpPr>
          <p:nvPr>
            <p:ph type="ftr" sz="quarter" idx="11"/>
          </p:nvPr>
        </p:nvSpPr>
        <p:spPr/>
        <p:txBody>
          <a:bodyPr/>
          <a:lstStyle/>
          <a:p>
            <a:endParaRPr lang="cs-CZ"/>
          </a:p>
        </p:txBody>
      </p:sp>
      <p:sp>
        <p:nvSpPr>
          <p:cNvPr id="4" name="Slide Number Placeholder 3">
            <a:extLst>
              <a:ext uri="{FF2B5EF4-FFF2-40B4-BE49-F238E27FC236}">
                <a16:creationId xmlns:a16="http://schemas.microsoft.com/office/drawing/2014/main" id="{4857D9BB-651E-4ECB-9CB1-BC3F6FC158C1}"/>
              </a:ext>
            </a:extLst>
          </p:cNvPr>
          <p:cNvSpPr>
            <a:spLocks noGrp="1"/>
          </p:cNvSpPr>
          <p:nvPr>
            <p:ph type="sldNum" sz="quarter" idx="12"/>
          </p:nvPr>
        </p:nvSpPr>
        <p:spPr/>
        <p:txBody>
          <a:bodyPr/>
          <a:lstStyle/>
          <a:p>
            <a:fld id="{B7F3E7C9-A523-4E6C-9FC8-B0330460346A}" type="slidenum">
              <a:rPr lang="cs-CZ" smtClean="0"/>
              <a:t>‹#›</a:t>
            </a:fld>
            <a:endParaRPr lang="cs-CZ"/>
          </a:p>
        </p:txBody>
      </p:sp>
    </p:spTree>
    <p:extLst>
      <p:ext uri="{BB962C8B-B14F-4D97-AF65-F5344CB8AC3E}">
        <p14:creationId xmlns:p14="http://schemas.microsoft.com/office/powerpoint/2010/main" val="370825781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4EB18A-7C68-4739-8F73-0F7897E9DE56}"/>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cs-CZ"/>
          </a:p>
        </p:txBody>
      </p:sp>
      <p:sp>
        <p:nvSpPr>
          <p:cNvPr id="3" name="Content Placeholder 2">
            <a:extLst>
              <a:ext uri="{FF2B5EF4-FFF2-40B4-BE49-F238E27FC236}">
                <a16:creationId xmlns:a16="http://schemas.microsoft.com/office/drawing/2014/main" id="{05B2BA4A-245A-4DAC-8EC7-CEA8D7521523}"/>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4" name="Text Placeholder 3">
            <a:extLst>
              <a:ext uri="{FF2B5EF4-FFF2-40B4-BE49-F238E27FC236}">
                <a16:creationId xmlns:a16="http://schemas.microsoft.com/office/drawing/2014/main" id="{16EE72DC-11F5-437C-900E-7EBBCC9FF18C}"/>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3A16B3AC-F47D-41A9-912D-73CC285798D1}"/>
              </a:ext>
            </a:extLst>
          </p:cNvPr>
          <p:cNvSpPr>
            <a:spLocks noGrp="1"/>
          </p:cNvSpPr>
          <p:nvPr>
            <p:ph type="dt" sz="half" idx="10"/>
          </p:nvPr>
        </p:nvSpPr>
        <p:spPr/>
        <p:txBody>
          <a:bodyPr/>
          <a:lstStyle/>
          <a:p>
            <a:fld id="{EA57ABA9-5701-4937-8CE4-46C0C87F0429}" type="datetimeFigureOut">
              <a:rPr lang="cs-CZ" smtClean="0"/>
              <a:t>09.10.2021</a:t>
            </a:fld>
            <a:endParaRPr lang="cs-CZ"/>
          </a:p>
        </p:txBody>
      </p:sp>
      <p:sp>
        <p:nvSpPr>
          <p:cNvPr id="6" name="Footer Placeholder 5">
            <a:extLst>
              <a:ext uri="{FF2B5EF4-FFF2-40B4-BE49-F238E27FC236}">
                <a16:creationId xmlns:a16="http://schemas.microsoft.com/office/drawing/2014/main" id="{82ABAD82-5957-4637-A448-701944C679BB}"/>
              </a:ext>
            </a:extLst>
          </p:cNvPr>
          <p:cNvSpPr>
            <a:spLocks noGrp="1"/>
          </p:cNvSpPr>
          <p:nvPr>
            <p:ph type="ftr" sz="quarter" idx="11"/>
          </p:nvPr>
        </p:nvSpPr>
        <p:spPr/>
        <p:txBody>
          <a:bodyPr/>
          <a:lstStyle/>
          <a:p>
            <a:endParaRPr lang="cs-CZ"/>
          </a:p>
        </p:txBody>
      </p:sp>
      <p:sp>
        <p:nvSpPr>
          <p:cNvPr id="7" name="Slide Number Placeholder 6">
            <a:extLst>
              <a:ext uri="{FF2B5EF4-FFF2-40B4-BE49-F238E27FC236}">
                <a16:creationId xmlns:a16="http://schemas.microsoft.com/office/drawing/2014/main" id="{D5E44A54-7ADD-4E63-B676-9E4F6BF9EEF8}"/>
              </a:ext>
            </a:extLst>
          </p:cNvPr>
          <p:cNvSpPr>
            <a:spLocks noGrp="1"/>
          </p:cNvSpPr>
          <p:nvPr>
            <p:ph type="sldNum" sz="quarter" idx="12"/>
          </p:nvPr>
        </p:nvSpPr>
        <p:spPr/>
        <p:txBody>
          <a:bodyPr/>
          <a:lstStyle/>
          <a:p>
            <a:fld id="{B7F3E7C9-A523-4E6C-9FC8-B0330460346A}" type="slidenum">
              <a:rPr lang="cs-CZ" smtClean="0"/>
              <a:t>‹#›</a:t>
            </a:fld>
            <a:endParaRPr lang="cs-CZ"/>
          </a:p>
        </p:txBody>
      </p:sp>
    </p:spTree>
    <p:extLst>
      <p:ext uri="{BB962C8B-B14F-4D97-AF65-F5344CB8AC3E}">
        <p14:creationId xmlns:p14="http://schemas.microsoft.com/office/powerpoint/2010/main" val="154196089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C2D90A-C752-43A9-821E-3A5C27C619B5}"/>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cs-CZ"/>
          </a:p>
        </p:txBody>
      </p:sp>
      <p:sp>
        <p:nvSpPr>
          <p:cNvPr id="3" name="Picture Placeholder 2">
            <a:extLst>
              <a:ext uri="{FF2B5EF4-FFF2-40B4-BE49-F238E27FC236}">
                <a16:creationId xmlns:a16="http://schemas.microsoft.com/office/drawing/2014/main" id="{EECF1BF3-EC29-4648-BFE1-AFDC0D67AE07}"/>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cs-CZ"/>
          </a:p>
        </p:txBody>
      </p:sp>
      <p:sp>
        <p:nvSpPr>
          <p:cNvPr id="4" name="Text Placeholder 3">
            <a:extLst>
              <a:ext uri="{FF2B5EF4-FFF2-40B4-BE49-F238E27FC236}">
                <a16:creationId xmlns:a16="http://schemas.microsoft.com/office/drawing/2014/main" id="{D6771502-E17B-432C-91F4-72390C6E3C24}"/>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1C915C0B-63C7-4AD3-B370-CB43819E2C84}"/>
              </a:ext>
            </a:extLst>
          </p:cNvPr>
          <p:cNvSpPr>
            <a:spLocks noGrp="1"/>
          </p:cNvSpPr>
          <p:nvPr>
            <p:ph type="dt" sz="half" idx="10"/>
          </p:nvPr>
        </p:nvSpPr>
        <p:spPr/>
        <p:txBody>
          <a:bodyPr/>
          <a:lstStyle/>
          <a:p>
            <a:fld id="{EA57ABA9-5701-4937-8CE4-46C0C87F0429}" type="datetimeFigureOut">
              <a:rPr lang="cs-CZ" smtClean="0"/>
              <a:t>09.10.2021</a:t>
            </a:fld>
            <a:endParaRPr lang="cs-CZ"/>
          </a:p>
        </p:txBody>
      </p:sp>
      <p:sp>
        <p:nvSpPr>
          <p:cNvPr id="6" name="Footer Placeholder 5">
            <a:extLst>
              <a:ext uri="{FF2B5EF4-FFF2-40B4-BE49-F238E27FC236}">
                <a16:creationId xmlns:a16="http://schemas.microsoft.com/office/drawing/2014/main" id="{100FD552-06AE-4E50-ADE5-AC1052B07EA9}"/>
              </a:ext>
            </a:extLst>
          </p:cNvPr>
          <p:cNvSpPr>
            <a:spLocks noGrp="1"/>
          </p:cNvSpPr>
          <p:nvPr>
            <p:ph type="ftr" sz="quarter" idx="11"/>
          </p:nvPr>
        </p:nvSpPr>
        <p:spPr/>
        <p:txBody>
          <a:bodyPr/>
          <a:lstStyle/>
          <a:p>
            <a:endParaRPr lang="cs-CZ"/>
          </a:p>
        </p:txBody>
      </p:sp>
      <p:sp>
        <p:nvSpPr>
          <p:cNvPr id="7" name="Slide Number Placeholder 6">
            <a:extLst>
              <a:ext uri="{FF2B5EF4-FFF2-40B4-BE49-F238E27FC236}">
                <a16:creationId xmlns:a16="http://schemas.microsoft.com/office/drawing/2014/main" id="{C920C437-AE30-41DB-BCB8-64F18BD371FB}"/>
              </a:ext>
            </a:extLst>
          </p:cNvPr>
          <p:cNvSpPr>
            <a:spLocks noGrp="1"/>
          </p:cNvSpPr>
          <p:nvPr>
            <p:ph type="sldNum" sz="quarter" idx="12"/>
          </p:nvPr>
        </p:nvSpPr>
        <p:spPr/>
        <p:txBody>
          <a:bodyPr/>
          <a:lstStyle/>
          <a:p>
            <a:fld id="{B7F3E7C9-A523-4E6C-9FC8-B0330460346A}" type="slidenum">
              <a:rPr lang="cs-CZ" smtClean="0"/>
              <a:t>‹#›</a:t>
            </a:fld>
            <a:endParaRPr lang="cs-CZ"/>
          </a:p>
        </p:txBody>
      </p:sp>
    </p:spTree>
    <p:extLst>
      <p:ext uri="{BB962C8B-B14F-4D97-AF65-F5344CB8AC3E}">
        <p14:creationId xmlns:p14="http://schemas.microsoft.com/office/powerpoint/2010/main" val="6655171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7"/>
        <p:cNvGrpSpPr/>
        <p:nvPr/>
      </p:nvGrpSpPr>
      <p:grpSpPr>
        <a:xfrm>
          <a:off x="0" y="0"/>
          <a:ext cx="0" cy="0"/>
          <a:chOff x="0" y="0"/>
          <a:chExt cx="0" cy="0"/>
        </a:xfrm>
      </p:grpSpPr>
      <p:sp>
        <p:nvSpPr>
          <p:cNvPr id="18" name="Google Shape;18;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9" name="Google Shape;19;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0" name="Google Shape;20;p4"/>
          <p:cNvSpPr txBox="1">
            <a:spLocks noGrp="1"/>
          </p:cNvSpPr>
          <p:nvPr>
            <p:ph type="sldNum" idx="12"/>
          </p:nvPr>
        </p:nvSpPr>
        <p:spPr>
          <a:xfrm>
            <a:off x="83200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C768A1-BE66-46D2-A233-251E3FAA25DE}"/>
              </a:ext>
            </a:extLst>
          </p:cNvPr>
          <p:cNvSpPr>
            <a:spLocks noGrp="1"/>
          </p:cNvSpPr>
          <p:nvPr>
            <p:ph type="title"/>
          </p:nvPr>
        </p:nvSpPr>
        <p:spPr/>
        <p:txBody>
          <a:bodyPr/>
          <a:lstStyle/>
          <a:p>
            <a:r>
              <a:rPr lang="en-US"/>
              <a:t>Click to edit Master title style</a:t>
            </a:r>
            <a:endParaRPr lang="cs-CZ"/>
          </a:p>
        </p:txBody>
      </p:sp>
      <p:sp>
        <p:nvSpPr>
          <p:cNvPr id="3" name="Vertical Text Placeholder 2">
            <a:extLst>
              <a:ext uri="{FF2B5EF4-FFF2-40B4-BE49-F238E27FC236}">
                <a16:creationId xmlns:a16="http://schemas.microsoft.com/office/drawing/2014/main" id="{5C058B95-B53B-4210-82AA-5C7C376BB7E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4" name="Date Placeholder 3">
            <a:extLst>
              <a:ext uri="{FF2B5EF4-FFF2-40B4-BE49-F238E27FC236}">
                <a16:creationId xmlns:a16="http://schemas.microsoft.com/office/drawing/2014/main" id="{E9FEBE0D-F434-47D5-9D03-EEEAEB54C52C}"/>
              </a:ext>
            </a:extLst>
          </p:cNvPr>
          <p:cNvSpPr>
            <a:spLocks noGrp="1"/>
          </p:cNvSpPr>
          <p:nvPr>
            <p:ph type="dt" sz="half" idx="10"/>
          </p:nvPr>
        </p:nvSpPr>
        <p:spPr/>
        <p:txBody>
          <a:bodyPr/>
          <a:lstStyle/>
          <a:p>
            <a:fld id="{EA57ABA9-5701-4937-8CE4-46C0C87F0429}" type="datetimeFigureOut">
              <a:rPr lang="cs-CZ" smtClean="0"/>
              <a:t>09.10.2021</a:t>
            </a:fld>
            <a:endParaRPr lang="cs-CZ"/>
          </a:p>
        </p:txBody>
      </p:sp>
      <p:sp>
        <p:nvSpPr>
          <p:cNvPr id="5" name="Footer Placeholder 4">
            <a:extLst>
              <a:ext uri="{FF2B5EF4-FFF2-40B4-BE49-F238E27FC236}">
                <a16:creationId xmlns:a16="http://schemas.microsoft.com/office/drawing/2014/main" id="{B7F49148-B5D1-478B-A554-EEC60B5520DD}"/>
              </a:ext>
            </a:extLst>
          </p:cNvPr>
          <p:cNvSpPr>
            <a:spLocks noGrp="1"/>
          </p:cNvSpPr>
          <p:nvPr>
            <p:ph type="ftr" sz="quarter" idx="11"/>
          </p:nvPr>
        </p:nvSpPr>
        <p:spPr/>
        <p:txBody>
          <a:bodyPr/>
          <a:lstStyle/>
          <a:p>
            <a:endParaRPr lang="cs-CZ"/>
          </a:p>
        </p:txBody>
      </p:sp>
      <p:sp>
        <p:nvSpPr>
          <p:cNvPr id="6" name="Slide Number Placeholder 5">
            <a:extLst>
              <a:ext uri="{FF2B5EF4-FFF2-40B4-BE49-F238E27FC236}">
                <a16:creationId xmlns:a16="http://schemas.microsoft.com/office/drawing/2014/main" id="{DCD665DD-189C-4906-8E0A-1EEA6C632015}"/>
              </a:ext>
            </a:extLst>
          </p:cNvPr>
          <p:cNvSpPr>
            <a:spLocks noGrp="1"/>
          </p:cNvSpPr>
          <p:nvPr>
            <p:ph type="sldNum" sz="quarter" idx="12"/>
          </p:nvPr>
        </p:nvSpPr>
        <p:spPr/>
        <p:txBody>
          <a:bodyPr/>
          <a:lstStyle/>
          <a:p>
            <a:fld id="{B7F3E7C9-A523-4E6C-9FC8-B0330460346A}" type="slidenum">
              <a:rPr lang="cs-CZ" smtClean="0"/>
              <a:t>‹#›</a:t>
            </a:fld>
            <a:endParaRPr lang="cs-CZ"/>
          </a:p>
        </p:txBody>
      </p:sp>
    </p:spTree>
    <p:extLst>
      <p:ext uri="{BB962C8B-B14F-4D97-AF65-F5344CB8AC3E}">
        <p14:creationId xmlns:p14="http://schemas.microsoft.com/office/powerpoint/2010/main" val="334806013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6AC436D-747B-4516-ABC2-B21C8EDB53FD}"/>
              </a:ext>
            </a:extLst>
          </p:cNvPr>
          <p:cNvSpPr>
            <a:spLocks noGrp="1"/>
          </p:cNvSpPr>
          <p:nvPr>
            <p:ph type="title" orient="vert"/>
          </p:nvPr>
        </p:nvSpPr>
        <p:spPr>
          <a:xfrm>
            <a:off x="6543675" y="273844"/>
            <a:ext cx="1971675" cy="4358879"/>
          </a:xfrm>
        </p:spPr>
        <p:txBody>
          <a:bodyPr vert="eaVert"/>
          <a:lstStyle/>
          <a:p>
            <a:r>
              <a:rPr lang="en-US"/>
              <a:t>Click to edit Master title style</a:t>
            </a:r>
            <a:endParaRPr lang="cs-CZ"/>
          </a:p>
        </p:txBody>
      </p:sp>
      <p:sp>
        <p:nvSpPr>
          <p:cNvPr id="3" name="Vertical Text Placeholder 2">
            <a:extLst>
              <a:ext uri="{FF2B5EF4-FFF2-40B4-BE49-F238E27FC236}">
                <a16:creationId xmlns:a16="http://schemas.microsoft.com/office/drawing/2014/main" id="{36BF725E-9EB7-4A00-9E85-AA31C6D92766}"/>
              </a:ext>
            </a:extLst>
          </p:cNvPr>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4" name="Date Placeholder 3">
            <a:extLst>
              <a:ext uri="{FF2B5EF4-FFF2-40B4-BE49-F238E27FC236}">
                <a16:creationId xmlns:a16="http://schemas.microsoft.com/office/drawing/2014/main" id="{699AC3A9-E5F9-4B02-89DD-F86BE1244DC5}"/>
              </a:ext>
            </a:extLst>
          </p:cNvPr>
          <p:cNvSpPr>
            <a:spLocks noGrp="1"/>
          </p:cNvSpPr>
          <p:nvPr>
            <p:ph type="dt" sz="half" idx="10"/>
          </p:nvPr>
        </p:nvSpPr>
        <p:spPr/>
        <p:txBody>
          <a:bodyPr/>
          <a:lstStyle/>
          <a:p>
            <a:fld id="{EA57ABA9-5701-4937-8CE4-46C0C87F0429}" type="datetimeFigureOut">
              <a:rPr lang="cs-CZ" smtClean="0"/>
              <a:t>09.10.2021</a:t>
            </a:fld>
            <a:endParaRPr lang="cs-CZ"/>
          </a:p>
        </p:txBody>
      </p:sp>
      <p:sp>
        <p:nvSpPr>
          <p:cNvPr id="5" name="Footer Placeholder 4">
            <a:extLst>
              <a:ext uri="{FF2B5EF4-FFF2-40B4-BE49-F238E27FC236}">
                <a16:creationId xmlns:a16="http://schemas.microsoft.com/office/drawing/2014/main" id="{8C313174-4F5A-4D96-99B4-96939D6DB12E}"/>
              </a:ext>
            </a:extLst>
          </p:cNvPr>
          <p:cNvSpPr>
            <a:spLocks noGrp="1"/>
          </p:cNvSpPr>
          <p:nvPr>
            <p:ph type="ftr" sz="quarter" idx="11"/>
          </p:nvPr>
        </p:nvSpPr>
        <p:spPr/>
        <p:txBody>
          <a:bodyPr/>
          <a:lstStyle/>
          <a:p>
            <a:endParaRPr lang="cs-CZ"/>
          </a:p>
        </p:txBody>
      </p:sp>
      <p:sp>
        <p:nvSpPr>
          <p:cNvPr id="6" name="Slide Number Placeholder 5">
            <a:extLst>
              <a:ext uri="{FF2B5EF4-FFF2-40B4-BE49-F238E27FC236}">
                <a16:creationId xmlns:a16="http://schemas.microsoft.com/office/drawing/2014/main" id="{2EC810A1-7146-40FD-AA70-DC466E8FE202}"/>
              </a:ext>
            </a:extLst>
          </p:cNvPr>
          <p:cNvSpPr>
            <a:spLocks noGrp="1"/>
          </p:cNvSpPr>
          <p:nvPr>
            <p:ph type="sldNum" sz="quarter" idx="12"/>
          </p:nvPr>
        </p:nvSpPr>
        <p:spPr/>
        <p:txBody>
          <a:bodyPr/>
          <a:lstStyle/>
          <a:p>
            <a:fld id="{B7F3E7C9-A523-4E6C-9FC8-B0330460346A}" type="slidenum">
              <a:rPr lang="cs-CZ" smtClean="0"/>
              <a:t>‹#›</a:t>
            </a:fld>
            <a:endParaRPr lang="cs-CZ"/>
          </a:p>
        </p:txBody>
      </p:sp>
    </p:spTree>
    <p:extLst>
      <p:ext uri="{BB962C8B-B14F-4D97-AF65-F5344CB8AC3E}">
        <p14:creationId xmlns:p14="http://schemas.microsoft.com/office/powerpoint/2010/main" val="12046123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2EEC22-77D9-4F70-A4A8-4256596EE69A}"/>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endParaRPr lang="cs-CZ"/>
          </a:p>
        </p:txBody>
      </p:sp>
      <p:sp>
        <p:nvSpPr>
          <p:cNvPr id="3" name="Subtitle 2">
            <a:extLst>
              <a:ext uri="{FF2B5EF4-FFF2-40B4-BE49-F238E27FC236}">
                <a16:creationId xmlns:a16="http://schemas.microsoft.com/office/drawing/2014/main" id="{0AF4645F-CB07-4BA6-B302-E3F154AC16F1}"/>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cs-CZ"/>
          </a:p>
        </p:txBody>
      </p:sp>
      <p:sp>
        <p:nvSpPr>
          <p:cNvPr id="4" name="Date Placeholder 3">
            <a:extLst>
              <a:ext uri="{FF2B5EF4-FFF2-40B4-BE49-F238E27FC236}">
                <a16:creationId xmlns:a16="http://schemas.microsoft.com/office/drawing/2014/main" id="{626F4601-9803-4451-8FC2-2523E63A875E}"/>
              </a:ext>
            </a:extLst>
          </p:cNvPr>
          <p:cNvSpPr>
            <a:spLocks noGrp="1"/>
          </p:cNvSpPr>
          <p:nvPr>
            <p:ph type="dt" sz="half" idx="10"/>
          </p:nvPr>
        </p:nvSpPr>
        <p:spPr/>
        <p:txBody>
          <a:bodyPr/>
          <a:lstStyle/>
          <a:p>
            <a:fld id="{EA57ABA9-5701-4937-8CE4-46C0C87F0429}" type="datetimeFigureOut">
              <a:rPr lang="cs-CZ" smtClean="0"/>
              <a:t>09.10.2021</a:t>
            </a:fld>
            <a:endParaRPr lang="cs-CZ"/>
          </a:p>
        </p:txBody>
      </p:sp>
      <p:sp>
        <p:nvSpPr>
          <p:cNvPr id="5" name="Footer Placeholder 4">
            <a:extLst>
              <a:ext uri="{FF2B5EF4-FFF2-40B4-BE49-F238E27FC236}">
                <a16:creationId xmlns:a16="http://schemas.microsoft.com/office/drawing/2014/main" id="{1668527D-4C88-426B-BD50-178FE174B07F}"/>
              </a:ext>
            </a:extLst>
          </p:cNvPr>
          <p:cNvSpPr>
            <a:spLocks noGrp="1"/>
          </p:cNvSpPr>
          <p:nvPr>
            <p:ph type="ftr" sz="quarter" idx="11"/>
          </p:nvPr>
        </p:nvSpPr>
        <p:spPr/>
        <p:txBody>
          <a:bodyPr/>
          <a:lstStyle/>
          <a:p>
            <a:endParaRPr lang="cs-CZ"/>
          </a:p>
        </p:txBody>
      </p:sp>
      <p:sp>
        <p:nvSpPr>
          <p:cNvPr id="6" name="Slide Number Placeholder 5">
            <a:extLst>
              <a:ext uri="{FF2B5EF4-FFF2-40B4-BE49-F238E27FC236}">
                <a16:creationId xmlns:a16="http://schemas.microsoft.com/office/drawing/2014/main" id="{CCE47201-9E5D-43A2-9CE6-B50C560B9DFD}"/>
              </a:ext>
            </a:extLst>
          </p:cNvPr>
          <p:cNvSpPr>
            <a:spLocks noGrp="1"/>
          </p:cNvSpPr>
          <p:nvPr>
            <p:ph type="sldNum" sz="quarter" idx="12"/>
          </p:nvPr>
        </p:nvSpPr>
        <p:spPr/>
        <p:txBody>
          <a:bodyPr/>
          <a:lstStyle/>
          <a:p>
            <a:fld id="{B7F3E7C9-A523-4E6C-9FC8-B0330460346A}" type="slidenum">
              <a:rPr lang="cs-CZ" smtClean="0"/>
              <a:t>‹#›</a:t>
            </a:fld>
            <a:endParaRPr lang="cs-CZ"/>
          </a:p>
        </p:txBody>
      </p:sp>
    </p:spTree>
    <p:extLst>
      <p:ext uri="{BB962C8B-B14F-4D97-AF65-F5344CB8AC3E}">
        <p14:creationId xmlns:p14="http://schemas.microsoft.com/office/powerpoint/2010/main" val="378977685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801F8F-E99E-47FA-9892-B1DECD1C067C}"/>
              </a:ext>
            </a:extLst>
          </p:cNvPr>
          <p:cNvSpPr>
            <a:spLocks noGrp="1"/>
          </p:cNvSpPr>
          <p:nvPr>
            <p:ph type="title"/>
          </p:nvPr>
        </p:nvSpPr>
        <p:spPr/>
        <p:txBody>
          <a:bodyPr/>
          <a:lstStyle/>
          <a:p>
            <a:r>
              <a:rPr lang="en-US"/>
              <a:t>Click to edit Master title style</a:t>
            </a:r>
            <a:endParaRPr lang="cs-CZ"/>
          </a:p>
        </p:txBody>
      </p:sp>
      <p:sp>
        <p:nvSpPr>
          <p:cNvPr id="3" name="Content Placeholder 2">
            <a:extLst>
              <a:ext uri="{FF2B5EF4-FFF2-40B4-BE49-F238E27FC236}">
                <a16:creationId xmlns:a16="http://schemas.microsoft.com/office/drawing/2014/main" id="{62A9E6A9-2318-4C19-A089-250E12281B8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4" name="Date Placeholder 3">
            <a:extLst>
              <a:ext uri="{FF2B5EF4-FFF2-40B4-BE49-F238E27FC236}">
                <a16:creationId xmlns:a16="http://schemas.microsoft.com/office/drawing/2014/main" id="{C25CEADB-4D62-4F02-9EA3-B207DCE98028}"/>
              </a:ext>
            </a:extLst>
          </p:cNvPr>
          <p:cNvSpPr>
            <a:spLocks noGrp="1"/>
          </p:cNvSpPr>
          <p:nvPr>
            <p:ph type="dt" sz="half" idx="10"/>
          </p:nvPr>
        </p:nvSpPr>
        <p:spPr/>
        <p:txBody>
          <a:bodyPr/>
          <a:lstStyle/>
          <a:p>
            <a:fld id="{EA57ABA9-5701-4937-8CE4-46C0C87F0429}" type="datetimeFigureOut">
              <a:rPr lang="cs-CZ" smtClean="0"/>
              <a:t>09.10.2021</a:t>
            </a:fld>
            <a:endParaRPr lang="cs-CZ"/>
          </a:p>
        </p:txBody>
      </p:sp>
      <p:sp>
        <p:nvSpPr>
          <p:cNvPr id="5" name="Footer Placeholder 4">
            <a:extLst>
              <a:ext uri="{FF2B5EF4-FFF2-40B4-BE49-F238E27FC236}">
                <a16:creationId xmlns:a16="http://schemas.microsoft.com/office/drawing/2014/main" id="{E26FF446-99FD-4559-86AF-7EF3E0B4CFFF}"/>
              </a:ext>
            </a:extLst>
          </p:cNvPr>
          <p:cNvSpPr>
            <a:spLocks noGrp="1"/>
          </p:cNvSpPr>
          <p:nvPr>
            <p:ph type="ftr" sz="quarter" idx="11"/>
          </p:nvPr>
        </p:nvSpPr>
        <p:spPr/>
        <p:txBody>
          <a:bodyPr/>
          <a:lstStyle/>
          <a:p>
            <a:endParaRPr lang="cs-CZ"/>
          </a:p>
        </p:txBody>
      </p:sp>
      <p:sp>
        <p:nvSpPr>
          <p:cNvPr id="6" name="Slide Number Placeholder 5">
            <a:extLst>
              <a:ext uri="{FF2B5EF4-FFF2-40B4-BE49-F238E27FC236}">
                <a16:creationId xmlns:a16="http://schemas.microsoft.com/office/drawing/2014/main" id="{2F830893-E162-4285-B048-066816DD6DF8}"/>
              </a:ext>
            </a:extLst>
          </p:cNvPr>
          <p:cNvSpPr>
            <a:spLocks noGrp="1"/>
          </p:cNvSpPr>
          <p:nvPr>
            <p:ph type="sldNum" sz="quarter" idx="12"/>
          </p:nvPr>
        </p:nvSpPr>
        <p:spPr/>
        <p:txBody>
          <a:bodyPr/>
          <a:lstStyle/>
          <a:p>
            <a:fld id="{B7F3E7C9-A523-4E6C-9FC8-B0330460346A}" type="slidenum">
              <a:rPr lang="cs-CZ" smtClean="0"/>
              <a:t>‹#›</a:t>
            </a:fld>
            <a:endParaRPr lang="cs-CZ"/>
          </a:p>
        </p:txBody>
      </p:sp>
    </p:spTree>
    <p:extLst>
      <p:ext uri="{BB962C8B-B14F-4D97-AF65-F5344CB8AC3E}">
        <p14:creationId xmlns:p14="http://schemas.microsoft.com/office/powerpoint/2010/main" val="374020673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25088A-3C4B-4087-AE50-9B0E24657990}"/>
              </a:ext>
            </a:extLst>
          </p:cNvPr>
          <p:cNvSpPr>
            <a:spLocks noGrp="1"/>
          </p:cNvSpPr>
          <p:nvPr>
            <p:ph type="title"/>
          </p:nvPr>
        </p:nvSpPr>
        <p:spPr>
          <a:xfrm>
            <a:off x="623888" y="1282304"/>
            <a:ext cx="7886700" cy="2139553"/>
          </a:xfrm>
        </p:spPr>
        <p:txBody>
          <a:bodyPr anchor="b"/>
          <a:lstStyle>
            <a:lvl1pPr>
              <a:defRPr sz="4500"/>
            </a:lvl1pPr>
          </a:lstStyle>
          <a:p>
            <a:r>
              <a:rPr lang="en-US"/>
              <a:t>Click to edit Master title style</a:t>
            </a:r>
            <a:endParaRPr lang="cs-CZ"/>
          </a:p>
        </p:txBody>
      </p:sp>
      <p:sp>
        <p:nvSpPr>
          <p:cNvPr id="3" name="Text Placeholder 2">
            <a:extLst>
              <a:ext uri="{FF2B5EF4-FFF2-40B4-BE49-F238E27FC236}">
                <a16:creationId xmlns:a16="http://schemas.microsoft.com/office/drawing/2014/main" id="{F09424F0-3F63-48E8-9B5A-CF14C017CC65}"/>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52AED11-3BA3-4577-92C7-52D38490D97A}"/>
              </a:ext>
            </a:extLst>
          </p:cNvPr>
          <p:cNvSpPr>
            <a:spLocks noGrp="1"/>
          </p:cNvSpPr>
          <p:nvPr>
            <p:ph type="dt" sz="half" idx="10"/>
          </p:nvPr>
        </p:nvSpPr>
        <p:spPr/>
        <p:txBody>
          <a:bodyPr/>
          <a:lstStyle/>
          <a:p>
            <a:fld id="{EA57ABA9-5701-4937-8CE4-46C0C87F0429}" type="datetimeFigureOut">
              <a:rPr lang="cs-CZ" smtClean="0"/>
              <a:t>09.10.2021</a:t>
            </a:fld>
            <a:endParaRPr lang="cs-CZ"/>
          </a:p>
        </p:txBody>
      </p:sp>
      <p:sp>
        <p:nvSpPr>
          <p:cNvPr id="5" name="Footer Placeholder 4">
            <a:extLst>
              <a:ext uri="{FF2B5EF4-FFF2-40B4-BE49-F238E27FC236}">
                <a16:creationId xmlns:a16="http://schemas.microsoft.com/office/drawing/2014/main" id="{22C3AB9D-7576-4FA4-8B41-3F060C619ABB}"/>
              </a:ext>
            </a:extLst>
          </p:cNvPr>
          <p:cNvSpPr>
            <a:spLocks noGrp="1"/>
          </p:cNvSpPr>
          <p:nvPr>
            <p:ph type="ftr" sz="quarter" idx="11"/>
          </p:nvPr>
        </p:nvSpPr>
        <p:spPr/>
        <p:txBody>
          <a:bodyPr/>
          <a:lstStyle/>
          <a:p>
            <a:endParaRPr lang="cs-CZ"/>
          </a:p>
        </p:txBody>
      </p:sp>
      <p:sp>
        <p:nvSpPr>
          <p:cNvPr id="6" name="Slide Number Placeholder 5">
            <a:extLst>
              <a:ext uri="{FF2B5EF4-FFF2-40B4-BE49-F238E27FC236}">
                <a16:creationId xmlns:a16="http://schemas.microsoft.com/office/drawing/2014/main" id="{1297705A-AB5B-4F2E-A993-10F801DAC022}"/>
              </a:ext>
            </a:extLst>
          </p:cNvPr>
          <p:cNvSpPr>
            <a:spLocks noGrp="1"/>
          </p:cNvSpPr>
          <p:nvPr>
            <p:ph type="sldNum" sz="quarter" idx="12"/>
          </p:nvPr>
        </p:nvSpPr>
        <p:spPr/>
        <p:txBody>
          <a:bodyPr/>
          <a:lstStyle/>
          <a:p>
            <a:fld id="{B7F3E7C9-A523-4E6C-9FC8-B0330460346A}" type="slidenum">
              <a:rPr lang="cs-CZ" smtClean="0"/>
              <a:t>‹#›</a:t>
            </a:fld>
            <a:endParaRPr lang="cs-CZ"/>
          </a:p>
        </p:txBody>
      </p:sp>
    </p:spTree>
    <p:extLst>
      <p:ext uri="{BB962C8B-B14F-4D97-AF65-F5344CB8AC3E}">
        <p14:creationId xmlns:p14="http://schemas.microsoft.com/office/powerpoint/2010/main" val="20873547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547622-7BE0-41B5-B9A7-7400B6A78CD3}"/>
              </a:ext>
            </a:extLst>
          </p:cNvPr>
          <p:cNvSpPr>
            <a:spLocks noGrp="1"/>
          </p:cNvSpPr>
          <p:nvPr>
            <p:ph type="title"/>
          </p:nvPr>
        </p:nvSpPr>
        <p:spPr/>
        <p:txBody>
          <a:bodyPr/>
          <a:lstStyle/>
          <a:p>
            <a:r>
              <a:rPr lang="en-US"/>
              <a:t>Click to edit Master title style</a:t>
            </a:r>
            <a:endParaRPr lang="cs-CZ"/>
          </a:p>
        </p:txBody>
      </p:sp>
      <p:sp>
        <p:nvSpPr>
          <p:cNvPr id="3" name="Content Placeholder 2">
            <a:extLst>
              <a:ext uri="{FF2B5EF4-FFF2-40B4-BE49-F238E27FC236}">
                <a16:creationId xmlns:a16="http://schemas.microsoft.com/office/drawing/2014/main" id="{4FD3E6DD-F53E-4DA8-8518-428787763C34}"/>
              </a:ext>
            </a:extLst>
          </p:cNvPr>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4" name="Content Placeholder 3">
            <a:extLst>
              <a:ext uri="{FF2B5EF4-FFF2-40B4-BE49-F238E27FC236}">
                <a16:creationId xmlns:a16="http://schemas.microsoft.com/office/drawing/2014/main" id="{F1886899-D885-499A-8E0B-32FFDAEAEA34}"/>
              </a:ext>
            </a:extLst>
          </p:cNvPr>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5" name="Date Placeholder 4">
            <a:extLst>
              <a:ext uri="{FF2B5EF4-FFF2-40B4-BE49-F238E27FC236}">
                <a16:creationId xmlns:a16="http://schemas.microsoft.com/office/drawing/2014/main" id="{321EF1AD-53FD-49DB-9D8B-18D40F66595D}"/>
              </a:ext>
            </a:extLst>
          </p:cNvPr>
          <p:cNvSpPr>
            <a:spLocks noGrp="1"/>
          </p:cNvSpPr>
          <p:nvPr>
            <p:ph type="dt" sz="half" idx="10"/>
          </p:nvPr>
        </p:nvSpPr>
        <p:spPr/>
        <p:txBody>
          <a:bodyPr/>
          <a:lstStyle/>
          <a:p>
            <a:fld id="{EA57ABA9-5701-4937-8CE4-46C0C87F0429}" type="datetimeFigureOut">
              <a:rPr lang="cs-CZ" smtClean="0"/>
              <a:t>09.10.2021</a:t>
            </a:fld>
            <a:endParaRPr lang="cs-CZ"/>
          </a:p>
        </p:txBody>
      </p:sp>
      <p:sp>
        <p:nvSpPr>
          <p:cNvPr id="6" name="Footer Placeholder 5">
            <a:extLst>
              <a:ext uri="{FF2B5EF4-FFF2-40B4-BE49-F238E27FC236}">
                <a16:creationId xmlns:a16="http://schemas.microsoft.com/office/drawing/2014/main" id="{8BB76227-C070-431F-9B27-90700ED19E40}"/>
              </a:ext>
            </a:extLst>
          </p:cNvPr>
          <p:cNvSpPr>
            <a:spLocks noGrp="1"/>
          </p:cNvSpPr>
          <p:nvPr>
            <p:ph type="ftr" sz="quarter" idx="11"/>
          </p:nvPr>
        </p:nvSpPr>
        <p:spPr/>
        <p:txBody>
          <a:bodyPr/>
          <a:lstStyle/>
          <a:p>
            <a:endParaRPr lang="cs-CZ"/>
          </a:p>
        </p:txBody>
      </p:sp>
      <p:sp>
        <p:nvSpPr>
          <p:cNvPr id="7" name="Slide Number Placeholder 6">
            <a:extLst>
              <a:ext uri="{FF2B5EF4-FFF2-40B4-BE49-F238E27FC236}">
                <a16:creationId xmlns:a16="http://schemas.microsoft.com/office/drawing/2014/main" id="{D67AC0B0-0A9D-4FF2-A0C8-44F14C9FBF9A}"/>
              </a:ext>
            </a:extLst>
          </p:cNvPr>
          <p:cNvSpPr>
            <a:spLocks noGrp="1"/>
          </p:cNvSpPr>
          <p:nvPr>
            <p:ph type="sldNum" sz="quarter" idx="12"/>
          </p:nvPr>
        </p:nvSpPr>
        <p:spPr/>
        <p:txBody>
          <a:bodyPr/>
          <a:lstStyle/>
          <a:p>
            <a:fld id="{B7F3E7C9-A523-4E6C-9FC8-B0330460346A}" type="slidenum">
              <a:rPr lang="cs-CZ" smtClean="0"/>
              <a:t>‹#›</a:t>
            </a:fld>
            <a:endParaRPr lang="cs-CZ"/>
          </a:p>
        </p:txBody>
      </p:sp>
    </p:spTree>
    <p:extLst>
      <p:ext uri="{BB962C8B-B14F-4D97-AF65-F5344CB8AC3E}">
        <p14:creationId xmlns:p14="http://schemas.microsoft.com/office/powerpoint/2010/main" val="160699411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FC2379-8B5B-4A0D-A744-D5274FC234F7}"/>
              </a:ext>
            </a:extLst>
          </p:cNvPr>
          <p:cNvSpPr>
            <a:spLocks noGrp="1"/>
          </p:cNvSpPr>
          <p:nvPr>
            <p:ph type="title"/>
          </p:nvPr>
        </p:nvSpPr>
        <p:spPr>
          <a:xfrm>
            <a:off x="629841" y="273844"/>
            <a:ext cx="7886700" cy="994172"/>
          </a:xfrm>
        </p:spPr>
        <p:txBody>
          <a:bodyPr/>
          <a:lstStyle/>
          <a:p>
            <a:r>
              <a:rPr lang="en-US"/>
              <a:t>Click to edit Master title style</a:t>
            </a:r>
            <a:endParaRPr lang="cs-CZ"/>
          </a:p>
        </p:txBody>
      </p:sp>
      <p:sp>
        <p:nvSpPr>
          <p:cNvPr id="3" name="Text Placeholder 2">
            <a:extLst>
              <a:ext uri="{FF2B5EF4-FFF2-40B4-BE49-F238E27FC236}">
                <a16:creationId xmlns:a16="http://schemas.microsoft.com/office/drawing/2014/main" id="{2D30951B-0B83-4B64-B65C-7E0881BCCB01}"/>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EBC6E3FC-B52B-4C01-9A96-B9D3607DE0B6}"/>
              </a:ext>
            </a:extLst>
          </p:cNvPr>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5" name="Text Placeholder 4">
            <a:extLst>
              <a:ext uri="{FF2B5EF4-FFF2-40B4-BE49-F238E27FC236}">
                <a16:creationId xmlns:a16="http://schemas.microsoft.com/office/drawing/2014/main" id="{B655E477-85CB-4252-93BD-455CB95437D6}"/>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6DF2B707-2FFC-4162-B52B-0AAA14943571}"/>
              </a:ext>
            </a:extLst>
          </p:cNvPr>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7" name="Date Placeholder 6">
            <a:extLst>
              <a:ext uri="{FF2B5EF4-FFF2-40B4-BE49-F238E27FC236}">
                <a16:creationId xmlns:a16="http://schemas.microsoft.com/office/drawing/2014/main" id="{8E81A219-CBA1-4B20-8D60-BB14E30F071D}"/>
              </a:ext>
            </a:extLst>
          </p:cNvPr>
          <p:cNvSpPr>
            <a:spLocks noGrp="1"/>
          </p:cNvSpPr>
          <p:nvPr>
            <p:ph type="dt" sz="half" idx="10"/>
          </p:nvPr>
        </p:nvSpPr>
        <p:spPr/>
        <p:txBody>
          <a:bodyPr/>
          <a:lstStyle/>
          <a:p>
            <a:fld id="{EA57ABA9-5701-4937-8CE4-46C0C87F0429}" type="datetimeFigureOut">
              <a:rPr lang="cs-CZ" smtClean="0"/>
              <a:t>09.10.2021</a:t>
            </a:fld>
            <a:endParaRPr lang="cs-CZ"/>
          </a:p>
        </p:txBody>
      </p:sp>
      <p:sp>
        <p:nvSpPr>
          <p:cNvPr id="8" name="Footer Placeholder 7">
            <a:extLst>
              <a:ext uri="{FF2B5EF4-FFF2-40B4-BE49-F238E27FC236}">
                <a16:creationId xmlns:a16="http://schemas.microsoft.com/office/drawing/2014/main" id="{4647B8E4-C3AC-465A-BF46-EBFCFB2462C0}"/>
              </a:ext>
            </a:extLst>
          </p:cNvPr>
          <p:cNvSpPr>
            <a:spLocks noGrp="1"/>
          </p:cNvSpPr>
          <p:nvPr>
            <p:ph type="ftr" sz="quarter" idx="11"/>
          </p:nvPr>
        </p:nvSpPr>
        <p:spPr/>
        <p:txBody>
          <a:bodyPr/>
          <a:lstStyle/>
          <a:p>
            <a:endParaRPr lang="cs-CZ"/>
          </a:p>
        </p:txBody>
      </p:sp>
      <p:sp>
        <p:nvSpPr>
          <p:cNvPr id="9" name="Slide Number Placeholder 8">
            <a:extLst>
              <a:ext uri="{FF2B5EF4-FFF2-40B4-BE49-F238E27FC236}">
                <a16:creationId xmlns:a16="http://schemas.microsoft.com/office/drawing/2014/main" id="{274193B7-B502-4F60-B861-02999C0E9008}"/>
              </a:ext>
            </a:extLst>
          </p:cNvPr>
          <p:cNvSpPr>
            <a:spLocks noGrp="1"/>
          </p:cNvSpPr>
          <p:nvPr>
            <p:ph type="sldNum" sz="quarter" idx="12"/>
          </p:nvPr>
        </p:nvSpPr>
        <p:spPr/>
        <p:txBody>
          <a:bodyPr/>
          <a:lstStyle/>
          <a:p>
            <a:fld id="{B7F3E7C9-A523-4E6C-9FC8-B0330460346A}" type="slidenum">
              <a:rPr lang="cs-CZ" smtClean="0"/>
              <a:t>‹#›</a:t>
            </a:fld>
            <a:endParaRPr lang="cs-CZ"/>
          </a:p>
        </p:txBody>
      </p:sp>
    </p:spTree>
    <p:extLst>
      <p:ext uri="{BB962C8B-B14F-4D97-AF65-F5344CB8AC3E}">
        <p14:creationId xmlns:p14="http://schemas.microsoft.com/office/powerpoint/2010/main" val="169802292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017EE6-CD8E-4A42-8C37-A5C2AE93F165}"/>
              </a:ext>
            </a:extLst>
          </p:cNvPr>
          <p:cNvSpPr>
            <a:spLocks noGrp="1"/>
          </p:cNvSpPr>
          <p:nvPr>
            <p:ph type="title"/>
          </p:nvPr>
        </p:nvSpPr>
        <p:spPr/>
        <p:txBody>
          <a:bodyPr/>
          <a:lstStyle/>
          <a:p>
            <a:r>
              <a:rPr lang="en-US"/>
              <a:t>Click to edit Master title style</a:t>
            </a:r>
            <a:endParaRPr lang="cs-CZ"/>
          </a:p>
        </p:txBody>
      </p:sp>
      <p:sp>
        <p:nvSpPr>
          <p:cNvPr id="3" name="Date Placeholder 2">
            <a:extLst>
              <a:ext uri="{FF2B5EF4-FFF2-40B4-BE49-F238E27FC236}">
                <a16:creationId xmlns:a16="http://schemas.microsoft.com/office/drawing/2014/main" id="{69BDA86B-1BD0-4497-8646-653D1F8F9606}"/>
              </a:ext>
            </a:extLst>
          </p:cNvPr>
          <p:cNvSpPr>
            <a:spLocks noGrp="1"/>
          </p:cNvSpPr>
          <p:nvPr>
            <p:ph type="dt" sz="half" idx="10"/>
          </p:nvPr>
        </p:nvSpPr>
        <p:spPr/>
        <p:txBody>
          <a:bodyPr/>
          <a:lstStyle/>
          <a:p>
            <a:fld id="{EA57ABA9-5701-4937-8CE4-46C0C87F0429}" type="datetimeFigureOut">
              <a:rPr lang="cs-CZ" smtClean="0"/>
              <a:t>09.10.2021</a:t>
            </a:fld>
            <a:endParaRPr lang="cs-CZ"/>
          </a:p>
        </p:txBody>
      </p:sp>
      <p:sp>
        <p:nvSpPr>
          <p:cNvPr id="4" name="Footer Placeholder 3">
            <a:extLst>
              <a:ext uri="{FF2B5EF4-FFF2-40B4-BE49-F238E27FC236}">
                <a16:creationId xmlns:a16="http://schemas.microsoft.com/office/drawing/2014/main" id="{2BECEF04-5349-46D4-9738-3AEA1BCEDB47}"/>
              </a:ext>
            </a:extLst>
          </p:cNvPr>
          <p:cNvSpPr>
            <a:spLocks noGrp="1"/>
          </p:cNvSpPr>
          <p:nvPr>
            <p:ph type="ftr" sz="quarter" idx="11"/>
          </p:nvPr>
        </p:nvSpPr>
        <p:spPr/>
        <p:txBody>
          <a:bodyPr/>
          <a:lstStyle/>
          <a:p>
            <a:endParaRPr lang="cs-CZ"/>
          </a:p>
        </p:txBody>
      </p:sp>
      <p:sp>
        <p:nvSpPr>
          <p:cNvPr id="5" name="Slide Number Placeholder 4">
            <a:extLst>
              <a:ext uri="{FF2B5EF4-FFF2-40B4-BE49-F238E27FC236}">
                <a16:creationId xmlns:a16="http://schemas.microsoft.com/office/drawing/2014/main" id="{09B700F0-CA3E-404C-837A-236A2425F7FB}"/>
              </a:ext>
            </a:extLst>
          </p:cNvPr>
          <p:cNvSpPr>
            <a:spLocks noGrp="1"/>
          </p:cNvSpPr>
          <p:nvPr>
            <p:ph type="sldNum" sz="quarter" idx="12"/>
          </p:nvPr>
        </p:nvSpPr>
        <p:spPr/>
        <p:txBody>
          <a:bodyPr/>
          <a:lstStyle/>
          <a:p>
            <a:fld id="{B7F3E7C9-A523-4E6C-9FC8-B0330460346A}" type="slidenum">
              <a:rPr lang="cs-CZ" smtClean="0"/>
              <a:t>‹#›</a:t>
            </a:fld>
            <a:endParaRPr lang="cs-CZ"/>
          </a:p>
        </p:txBody>
      </p:sp>
    </p:spTree>
    <p:extLst>
      <p:ext uri="{BB962C8B-B14F-4D97-AF65-F5344CB8AC3E}">
        <p14:creationId xmlns:p14="http://schemas.microsoft.com/office/powerpoint/2010/main" val="273465572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AFC22D8-54E5-45D8-B6FB-024DD54AA711}"/>
              </a:ext>
            </a:extLst>
          </p:cNvPr>
          <p:cNvSpPr>
            <a:spLocks noGrp="1"/>
          </p:cNvSpPr>
          <p:nvPr>
            <p:ph type="dt" sz="half" idx="10"/>
          </p:nvPr>
        </p:nvSpPr>
        <p:spPr/>
        <p:txBody>
          <a:bodyPr/>
          <a:lstStyle/>
          <a:p>
            <a:fld id="{EA57ABA9-5701-4937-8CE4-46C0C87F0429}" type="datetimeFigureOut">
              <a:rPr lang="cs-CZ" smtClean="0"/>
              <a:t>09.10.2021</a:t>
            </a:fld>
            <a:endParaRPr lang="cs-CZ"/>
          </a:p>
        </p:txBody>
      </p:sp>
      <p:sp>
        <p:nvSpPr>
          <p:cNvPr id="3" name="Footer Placeholder 2">
            <a:extLst>
              <a:ext uri="{FF2B5EF4-FFF2-40B4-BE49-F238E27FC236}">
                <a16:creationId xmlns:a16="http://schemas.microsoft.com/office/drawing/2014/main" id="{31C4A46D-E31C-4AEA-AC6F-6FB81A049303}"/>
              </a:ext>
            </a:extLst>
          </p:cNvPr>
          <p:cNvSpPr>
            <a:spLocks noGrp="1"/>
          </p:cNvSpPr>
          <p:nvPr>
            <p:ph type="ftr" sz="quarter" idx="11"/>
          </p:nvPr>
        </p:nvSpPr>
        <p:spPr/>
        <p:txBody>
          <a:bodyPr/>
          <a:lstStyle/>
          <a:p>
            <a:endParaRPr lang="cs-CZ"/>
          </a:p>
        </p:txBody>
      </p:sp>
      <p:sp>
        <p:nvSpPr>
          <p:cNvPr id="4" name="Slide Number Placeholder 3">
            <a:extLst>
              <a:ext uri="{FF2B5EF4-FFF2-40B4-BE49-F238E27FC236}">
                <a16:creationId xmlns:a16="http://schemas.microsoft.com/office/drawing/2014/main" id="{4857D9BB-651E-4ECB-9CB1-BC3F6FC158C1}"/>
              </a:ext>
            </a:extLst>
          </p:cNvPr>
          <p:cNvSpPr>
            <a:spLocks noGrp="1"/>
          </p:cNvSpPr>
          <p:nvPr>
            <p:ph type="sldNum" sz="quarter" idx="12"/>
          </p:nvPr>
        </p:nvSpPr>
        <p:spPr/>
        <p:txBody>
          <a:bodyPr/>
          <a:lstStyle/>
          <a:p>
            <a:fld id="{B7F3E7C9-A523-4E6C-9FC8-B0330460346A}" type="slidenum">
              <a:rPr lang="cs-CZ" smtClean="0"/>
              <a:t>‹#›</a:t>
            </a:fld>
            <a:endParaRPr lang="cs-CZ"/>
          </a:p>
        </p:txBody>
      </p:sp>
    </p:spTree>
    <p:extLst>
      <p:ext uri="{BB962C8B-B14F-4D97-AF65-F5344CB8AC3E}">
        <p14:creationId xmlns:p14="http://schemas.microsoft.com/office/powerpoint/2010/main" val="145479851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4EB18A-7C68-4739-8F73-0F7897E9DE56}"/>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cs-CZ"/>
          </a:p>
        </p:txBody>
      </p:sp>
      <p:sp>
        <p:nvSpPr>
          <p:cNvPr id="3" name="Content Placeholder 2">
            <a:extLst>
              <a:ext uri="{FF2B5EF4-FFF2-40B4-BE49-F238E27FC236}">
                <a16:creationId xmlns:a16="http://schemas.microsoft.com/office/drawing/2014/main" id="{05B2BA4A-245A-4DAC-8EC7-CEA8D7521523}"/>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4" name="Text Placeholder 3">
            <a:extLst>
              <a:ext uri="{FF2B5EF4-FFF2-40B4-BE49-F238E27FC236}">
                <a16:creationId xmlns:a16="http://schemas.microsoft.com/office/drawing/2014/main" id="{16EE72DC-11F5-437C-900E-7EBBCC9FF18C}"/>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3A16B3AC-F47D-41A9-912D-73CC285798D1}"/>
              </a:ext>
            </a:extLst>
          </p:cNvPr>
          <p:cNvSpPr>
            <a:spLocks noGrp="1"/>
          </p:cNvSpPr>
          <p:nvPr>
            <p:ph type="dt" sz="half" idx="10"/>
          </p:nvPr>
        </p:nvSpPr>
        <p:spPr/>
        <p:txBody>
          <a:bodyPr/>
          <a:lstStyle/>
          <a:p>
            <a:fld id="{EA57ABA9-5701-4937-8CE4-46C0C87F0429}" type="datetimeFigureOut">
              <a:rPr lang="cs-CZ" smtClean="0"/>
              <a:t>09.10.2021</a:t>
            </a:fld>
            <a:endParaRPr lang="cs-CZ"/>
          </a:p>
        </p:txBody>
      </p:sp>
      <p:sp>
        <p:nvSpPr>
          <p:cNvPr id="6" name="Footer Placeholder 5">
            <a:extLst>
              <a:ext uri="{FF2B5EF4-FFF2-40B4-BE49-F238E27FC236}">
                <a16:creationId xmlns:a16="http://schemas.microsoft.com/office/drawing/2014/main" id="{82ABAD82-5957-4637-A448-701944C679BB}"/>
              </a:ext>
            </a:extLst>
          </p:cNvPr>
          <p:cNvSpPr>
            <a:spLocks noGrp="1"/>
          </p:cNvSpPr>
          <p:nvPr>
            <p:ph type="ftr" sz="quarter" idx="11"/>
          </p:nvPr>
        </p:nvSpPr>
        <p:spPr/>
        <p:txBody>
          <a:bodyPr/>
          <a:lstStyle/>
          <a:p>
            <a:endParaRPr lang="cs-CZ"/>
          </a:p>
        </p:txBody>
      </p:sp>
      <p:sp>
        <p:nvSpPr>
          <p:cNvPr id="7" name="Slide Number Placeholder 6">
            <a:extLst>
              <a:ext uri="{FF2B5EF4-FFF2-40B4-BE49-F238E27FC236}">
                <a16:creationId xmlns:a16="http://schemas.microsoft.com/office/drawing/2014/main" id="{D5E44A54-7ADD-4E63-B676-9E4F6BF9EEF8}"/>
              </a:ext>
            </a:extLst>
          </p:cNvPr>
          <p:cNvSpPr>
            <a:spLocks noGrp="1"/>
          </p:cNvSpPr>
          <p:nvPr>
            <p:ph type="sldNum" sz="quarter" idx="12"/>
          </p:nvPr>
        </p:nvSpPr>
        <p:spPr/>
        <p:txBody>
          <a:bodyPr/>
          <a:lstStyle/>
          <a:p>
            <a:fld id="{B7F3E7C9-A523-4E6C-9FC8-B0330460346A}" type="slidenum">
              <a:rPr lang="cs-CZ" smtClean="0"/>
              <a:t>‹#›</a:t>
            </a:fld>
            <a:endParaRPr lang="cs-CZ"/>
          </a:p>
        </p:txBody>
      </p:sp>
    </p:spTree>
    <p:extLst>
      <p:ext uri="{BB962C8B-B14F-4D97-AF65-F5344CB8AC3E}">
        <p14:creationId xmlns:p14="http://schemas.microsoft.com/office/powerpoint/2010/main" val="3539725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1"/>
        <p:cNvGrpSpPr/>
        <p:nvPr/>
      </p:nvGrpSpPr>
      <p:grpSpPr>
        <a:xfrm>
          <a:off x="0" y="0"/>
          <a:ext cx="0" cy="0"/>
          <a:chOff x="0" y="0"/>
          <a:chExt cx="0" cy="0"/>
        </a:xfrm>
      </p:grpSpPr>
      <p:sp>
        <p:nvSpPr>
          <p:cNvPr id="22" name="Google Shape;22;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3" name="Google Shape;23;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5" name="Google Shape;25;p5"/>
          <p:cNvSpPr txBox="1">
            <a:spLocks noGrp="1"/>
          </p:cNvSpPr>
          <p:nvPr>
            <p:ph type="sldNum" idx="12"/>
          </p:nvPr>
        </p:nvSpPr>
        <p:spPr>
          <a:xfrm>
            <a:off x="83200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C2D90A-C752-43A9-821E-3A5C27C619B5}"/>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cs-CZ"/>
          </a:p>
        </p:txBody>
      </p:sp>
      <p:sp>
        <p:nvSpPr>
          <p:cNvPr id="3" name="Picture Placeholder 2">
            <a:extLst>
              <a:ext uri="{FF2B5EF4-FFF2-40B4-BE49-F238E27FC236}">
                <a16:creationId xmlns:a16="http://schemas.microsoft.com/office/drawing/2014/main" id="{EECF1BF3-EC29-4648-BFE1-AFDC0D67AE07}"/>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cs-CZ"/>
          </a:p>
        </p:txBody>
      </p:sp>
      <p:sp>
        <p:nvSpPr>
          <p:cNvPr id="4" name="Text Placeholder 3">
            <a:extLst>
              <a:ext uri="{FF2B5EF4-FFF2-40B4-BE49-F238E27FC236}">
                <a16:creationId xmlns:a16="http://schemas.microsoft.com/office/drawing/2014/main" id="{D6771502-E17B-432C-91F4-72390C6E3C24}"/>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1C915C0B-63C7-4AD3-B370-CB43819E2C84}"/>
              </a:ext>
            </a:extLst>
          </p:cNvPr>
          <p:cNvSpPr>
            <a:spLocks noGrp="1"/>
          </p:cNvSpPr>
          <p:nvPr>
            <p:ph type="dt" sz="half" idx="10"/>
          </p:nvPr>
        </p:nvSpPr>
        <p:spPr/>
        <p:txBody>
          <a:bodyPr/>
          <a:lstStyle/>
          <a:p>
            <a:fld id="{EA57ABA9-5701-4937-8CE4-46C0C87F0429}" type="datetimeFigureOut">
              <a:rPr lang="cs-CZ" smtClean="0"/>
              <a:t>09.10.2021</a:t>
            </a:fld>
            <a:endParaRPr lang="cs-CZ"/>
          </a:p>
        </p:txBody>
      </p:sp>
      <p:sp>
        <p:nvSpPr>
          <p:cNvPr id="6" name="Footer Placeholder 5">
            <a:extLst>
              <a:ext uri="{FF2B5EF4-FFF2-40B4-BE49-F238E27FC236}">
                <a16:creationId xmlns:a16="http://schemas.microsoft.com/office/drawing/2014/main" id="{100FD552-06AE-4E50-ADE5-AC1052B07EA9}"/>
              </a:ext>
            </a:extLst>
          </p:cNvPr>
          <p:cNvSpPr>
            <a:spLocks noGrp="1"/>
          </p:cNvSpPr>
          <p:nvPr>
            <p:ph type="ftr" sz="quarter" idx="11"/>
          </p:nvPr>
        </p:nvSpPr>
        <p:spPr/>
        <p:txBody>
          <a:bodyPr/>
          <a:lstStyle/>
          <a:p>
            <a:endParaRPr lang="cs-CZ"/>
          </a:p>
        </p:txBody>
      </p:sp>
      <p:sp>
        <p:nvSpPr>
          <p:cNvPr id="7" name="Slide Number Placeholder 6">
            <a:extLst>
              <a:ext uri="{FF2B5EF4-FFF2-40B4-BE49-F238E27FC236}">
                <a16:creationId xmlns:a16="http://schemas.microsoft.com/office/drawing/2014/main" id="{C920C437-AE30-41DB-BCB8-64F18BD371FB}"/>
              </a:ext>
            </a:extLst>
          </p:cNvPr>
          <p:cNvSpPr>
            <a:spLocks noGrp="1"/>
          </p:cNvSpPr>
          <p:nvPr>
            <p:ph type="sldNum" sz="quarter" idx="12"/>
          </p:nvPr>
        </p:nvSpPr>
        <p:spPr/>
        <p:txBody>
          <a:bodyPr/>
          <a:lstStyle/>
          <a:p>
            <a:fld id="{B7F3E7C9-A523-4E6C-9FC8-B0330460346A}" type="slidenum">
              <a:rPr lang="cs-CZ" smtClean="0"/>
              <a:t>‹#›</a:t>
            </a:fld>
            <a:endParaRPr lang="cs-CZ"/>
          </a:p>
        </p:txBody>
      </p:sp>
    </p:spTree>
    <p:extLst>
      <p:ext uri="{BB962C8B-B14F-4D97-AF65-F5344CB8AC3E}">
        <p14:creationId xmlns:p14="http://schemas.microsoft.com/office/powerpoint/2010/main" val="271880603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C768A1-BE66-46D2-A233-251E3FAA25DE}"/>
              </a:ext>
            </a:extLst>
          </p:cNvPr>
          <p:cNvSpPr>
            <a:spLocks noGrp="1"/>
          </p:cNvSpPr>
          <p:nvPr>
            <p:ph type="title"/>
          </p:nvPr>
        </p:nvSpPr>
        <p:spPr/>
        <p:txBody>
          <a:bodyPr/>
          <a:lstStyle/>
          <a:p>
            <a:r>
              <a:rPr lang="en-US"/>
              <a:t>Click to edit Master title style</a:t>
            </a:r>
            <a:endParaRPr lang="cs-CZ"/>
          </a:p>
        </p:txBody>
      </p:sp>
      <p:sp>
        <p:nvSpPr>
          <p:cNvPr id="3" name="Vertical Text Placeholder 2">
            <a:extLst>
              <a:ext uri="{FF2B5EF4-FFF2-40B4-BE49-F238E27FC236}">
                <a16:creationId xmlns:a16="http://schemas.microsoft.com/office/drawing/2014/main" id="{5C058B95-B53B-4210-82AA-5C7C376BB7E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4" name="Date Placeholder 3">
            <a:extLst>
              <a:ext uri="{FF2B5EF4-FFF2-40B4-BE49-F238E27FC236}">
                <a16:creationId xmlns:a16="http://schemas.microsoft.com/office/drawing/2014/main" id="{E9FEBE0D-F434-47D5-9D03-EEEAEB54C52C}"/>
              </a:ext>
            </a:extLst>
          </p:cNvPr>
          <p:cNvSpPr>
            <a:spLocks noGrp="1"/>
          </p:cNvSpPr>
          <p:nvPr>
            <p:ph type="dt" sz="half" idx="10"/>
          </p:nvPr>
        </p:nvSpPr>
        <p:spPr/>
        <p:txBody>
          <a:bodyPr/>
          <a:lstStyle/>
          <a:p>
            <a:fld id="{EA57ABA9-5701-4937-8CE4-46C0C87F0429}" type="datetimeFigureOut">
              <a:rPr lang="cs-CZ" smtClean="0"/>
              <a:t>09.10.2021</a:t>
            </a:fld>
            <a:endParaRPr lang="cs-CZ"/>
          </a:p>
        </p:txBody>
      </p:sp>
      <p:sp>
        <p:nvSpPr>
          <p:cNvPr id="5" name="Footer Placeholder 4">
            <a:extLst>
              <a:ext uri="{FF2B5EF4-FFF2-40B4-BE49-F238E27FC236}">
                <a16:creationId xmlns:a16="http://schemas.microsoft.com/office/drawing/2014/main" id="{B7F49148-B5D1-478B-A554-EEC60B5520DD}"/>
              </a:ext>
            </a:extLst>
          </p:cNvPr>
          <p:cNvSpPr>
            <a:spLocks noGrp="1"/>
          </p:cNvSpPr>
          <p:nvPr>
            <p:ph type="ftr" sz="quarter" idx="11"/>
          </p:nvPr>
        </p:nvSpPr>
        <p:spPr/>
        <p:txBody>
          <a:bodyPr/>
          <a:lstStyle/>
          <a:p>
            <a:endParaRPr lang="cs-CZ"/>
          </a:p>
        </p:txBody>
      </p:sp>
      <p:sp>
        <p:nvSpPr>
          <p:cNvPr id="6" name="Slide Number Placeholder 5">
            <a:extLst>
              <a:ext uri="{FF2B5EF4-FFF2-40B4-BE49-F238E27FC236}">
                <a16:creationId xmlns:a16="http://schemas.microsoft.com/office/drawing/2014/main" id="{DCD665DD-189C-4906-8E0A-1EEA6C632015}"/>
              </a:ext>
            </a:extLst>
          </p:cNvPr>
          <p:cNvSpPr>
            <a:spLocks noGrp="1"/>
          </p:cNvSpPr>
          <p:nvPr>
            <p:ph type="sldNum" sz="quarter" idx="12"/>
          </p:nvPr>
        </p:nvSpPr>
        <p:spPr/>
        <p:txBody>
          <a:bodyPr/>
          <a:lstStyle/>
          <a:p>
            <a:fld id="{B7F3E7C9-A523-4E6C-9FC8-B0330460346A}" type="slidenum">
              <a:rPr lang="cs-CZ" smtClean="0"/>
              <a:t>‹#›</a:t>
            </a:fld>
            <a:endParaRPr lang="cs-CZ"/>
          </a:p>
        </p:txBody>
      </p:sp>
    </p:spTree>
    <p:extLst>
      <p:ext uri="{BB962C8B-B14F-4D97-AF65-F5344CB8AC3E}">
        <p14:creationId xmlns:p14="http://schemas.microsoft.com/office/powerpoint/2010/main" val="121367997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6AC436D-747B-4516-ABC2-B21C8EDB53FD}"/>
              </a:ext>
            </a:extLst>
          </p:cNvPr>
          <p:cNvSpPr>
            <a:spLocks noGrp="1"/>
          </p:cNvSpPr>
          <p:nvPr>
            <p:ph type="title" orient="vert"/>
          </p:nvPr>
        </p:nvSpPr>
        <p:spPr>
          <a:xfrm>
            <a:off x="6543675" y="273844"/>
            <a:ext cx="1971675" cy="4358879"/>
          </a:xfrm>
        </p:spPr>
        <p:txBody>
          <a:bodyPr vert="eaVert"/>
          <a:lstStyle/>
          <a:p>
            <a:r>
              <a:rPr lang="en-US"/>
              <a:t>Click to edit Master title style</a:t>
            </a:r>
            <a:endParaRPr lang="cs-CZ"/>
          </a:p>
        </p:txBody>
      </p:sp>
      <p:sp>
        <p:nvSpPr>
          <p:cNvPr id="3" name="Vertical Text Placeholder 2">
            <a:extLst>
              <a:ext uri="{FF2B5EF4-FFF2-40B4-BE49-F238E27FC236}">
                <a16:creationId xmlns:a16="http://schemas.microsoft.com/office/drawing/2014/main" id="{36BF725E-9EB7-4A00-9E85-AA31C6D92766}"/>
              </a:ext>
            </a:extLst>
          </p:cNvPr>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4" name="Date Placeholder 3">
            <a:extLst>
              <a:ext uri="{FF2B5EF4-FFF2-40B4-BE49-F238E27FC236}">
                <a16:creationId xmlns:a16="http://schemas.microsoft.com/office/drawing/2014/main" id="{699AC3A9-E5F9-4B02-89DD-F86BE1244DC5}"/>
              </a:ext>
            </a:extLst>
          </p:cNvPr>
          <p:cNvSpPr>
            <a:spLocks noGrp="1"/>
          </p:cNvSpPr>
          <p:nvPr>
            <p:ph type="dt" sz="half" idx="10"/>
          </p:nvPr>
        </p:nvSpPr>
        <p:spPr/>
        <p:txBody>
          <a:bodyPr/>
          <a:lstStyle/>
          <a:p>
            <a:fld id="{EA57ABA9-5701-4937-8CE4-46C0C87F0429}" type="datetimeFigureOut">
              <a:rPr lang="cs-CZ" smtClean="0"/>
              <a:t>09.10.2021</a:t>
            </a:fld>
            <a:endParaRPr lang="cs-CZ"/>
          </a:p>
        </p:txBody>
      </p:sp>
      <p:sp>
        <p:nvSpPr>
          <p:cNvPr id="5" name="Footer Placeholder 4">
            <a:extLst>
              <a:ext uri="{FF2B5EF4-FFF2-40B4-BE49-F238E27FC236}">
                <a16:creationId xmlns:a16="http://schemas.microsoft.com/office/drawing/2014/main" id="{8C313174-4F5A-4D96-99B4-96939D6DB12E}"/>
              </a:ext>
            </a:extLst>
          </p:cNvPr>
          <p:cNvSpPr>
            <a:spLocks noGrp="1"/>
          </p:cNvSpPr>
          <p:nvPr>
            <p:ph type="ftr" sz="quarter" idx="11"/>
          </p:nvPr>
        </p:nvSpPr>
        <p:spPr/>
        <p:txBody>
          <a:bodyPr/>
          <a:lstStyle/>
          <a:p>
            <a:endParaRPr lang="cs-CZ"/>
          </a:p>
        </p:txBody>
      </p:sp>
      <p:sp>
        <p:nvSpPr>
          <p:cNvPr id="6" name="Slide Number Placeholder 5">
            <a:extLst>
              <a:ext uri="{FF2B5EF4-FFF2-40B4-BE49-F238E27FC236}">
                <a16:creationId xmlns:a16="http://schemas.microsoft.com/office/drawing/2014/main" id="{2EC810A1-7146-40FD-AA70-DC466E8FE202}"/>
              </a:ext>
            </a:extLst>
          </p:cNvPr>
          <p:cNvSpPr>
            <a:spLocks noGrp="1"/>
          </p:cNvSpPr>
          <p:nvPr>
            <p:ph type="sldNum" sz="quarter" idx="12"/>
          </p:nvPr>
        </p:nvSpPr>
        <p:spPr/>
        <p:txBody>
          <a:bodyPr/>
          <a:lstStyle/>
          <a:p>
            <a:fld id="{B7F3E7C9-A523-4E6C-9FC8-B0330460346A}" type="slidenum">
              <a:rPr lang="cs-CZ" smtClean="0"/>
              <a:t>‹#›</a:t>
            </a:fld>
            <a:endParaRPr lang="cs-CZ"/>
          </a:p>
        </p:txBody>
      </p:sp>
    </p:spTree>
    <p:extLst>
      <p:ext uri="{BB962C8B-B14F-4D97-AF65-F5344CB8AC3E}">
        <p14:creationId xmlns:p14="http://schemas.microsoft.com/office/powerpoint/2010/main" val="193880658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7"/>
        <p:cNvGrpSpPr/>
        <p:nvPr/>
      </p:nvGrpSpPr>
      <p:grpSpPr>
        <a:xfrm>
          <a:off x="0" y="0"/>
          <a:ext cx="0" cy="0"/>
          <a:chOff x="0" y="0"/>
          <a:chExt cx="0" cy="0"/>
        </a:xfrm>
      </p:grpSpPr>
      <p:sp>
        <p:nvSpPr>
          <p:cNvPr id="18" name="Google Shape;18;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9" name="Google Shape;19;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189" lvl="0" indent="-342892">
              <a:spcBef>
                <a:spcPts val="0"/>
              </a:spcBef>
              <a:spcAft>
                <a:spcPts val="0"/>
              </a:spcAft>
              <a:buSzPts val="1800"/>
              <a:buChar char="●"/>
              <a:defRPr/>
            </a:lvl1pPr>
            <a:lvl2pPr marL="914378" lvl="1" indent="-317492">
              <a:spcBef>
                <a:spcPts val="0"/>
              </a:spcBef>
              <a:spcAft>
                <a:spcPts val="0"/>
              </a:spcAft>
              <a:buSzPts val="1400"/>
              <a:buChar char="○"/>
              <a:defRPr/>
            </a:lvl2pPr>
            <a:lvl3pPr marL="1371566" lvl="2" indent="-317492">
              <a:spcBef>
                <a:spcPts val="0"/>
              </a:spcBef>
              <a:spcAft>
                <a:spcPts val="0"/>
              </a:spcAft>
              <a:buSzPts val="1400"/>
              <a:buChar char="■"/>
              <a:defRPr/>
            </a:lvl3pPr>
            <a:lvl4pPr marL="1828754" lvl="3" indent="-317492">
              <a:spcBef>
                <a:spcPts val="0"/>
              </a:spcBef>
              <a:spcAft>
                <a:spcPts val="0"/>
              </a:spcAft>
              <a:buSzPts val="1400"/>
              <a:buChar char="●"/>
              <a:defRPr/>
            </a:lvl4pPr>
            <a:lvl5pPr marL="2285943" lvl="4" indent="-317492">
              <a:spcBef>
                <a:spcPts val="0"/>
              </a:spcBef>
              <a:spcAft>
                <a:spcPts val="0"/>
              </a:spcAft>
              <a:buSzPts val="1400"/>
              <a:buChar char="○"/>
              <a:defRPr/>
            </a:lvl5pPr>
            <a:lvl6pPr marL="2743132" lvl="5" indent="-317492">
              <a:spcBef>
                <a:spcPts val="0"/>
              </a:spcBef>
              <a:spcAft>
                <a:spcPts val="0"/>
              </a:spcAft>
              <a:buSzPts val="1400"/>
              <a:buChar char="■"/>
              <a:defRPr/>
            </a:lvl6pPr>
            <a:lvl7pPr marL="3200320" lvl="6" indent="-317492">
              <a:spcBef>
                <a:spcPts val="0"/>
              </a:spcBef>
              <a:spcAft>
                <a:spcPts val="0"/>
              </a:spcAft>
              <a:buSzPts val="1400"/>
              <a:buChar char="●"/>
              <a:defRPr/>
            </a:lvl7pPr>
            <a:lvl8pPr marL="3657509" lvl="7" indent="-317492">
              <a:spcBef>
                <a:spcPts val="0"/>
              </a:spcBef>
              <a:spcAft>
                <a:spcPts val="0"/>
              </a:spcAft>
              <a:buSzPts val="1400"/>
              <a:buChar char="○"/>
              <a:defRPr/>
            </a:lvl8pPr>
            <a:lvl9pPr marL="4114697" lvl="8" indent="-317492">
              <a:spcBef>
                <a:spcPts val="0"/>
              </a:spcBef>
              <a:spcAft>
                <a:spcPts val="0"/>
              </a:spcAft>
              <a:buSzPts val="1400"/>
              <a:buChar char="■"/>
              <a:defRPr/>
            </a:lvl9pPr>
          </a:lstStyle>
          <a:p>
            <a:endParaRPr/>
          </a:p>
        </p:txBody>
      </p:sp>
      <p:sp>
        <p:nvSpPr>
          <p:cNvPr id="20" name="Google Shape;20;p4"/>
          <p:cNvSpPr txBox="1">
            <a:spLocks noGrp="1"/>
          </p:cNvSpPr>
          <p:nvPr>
            <p:ph type="sldNum" idx="12"/>
          </p:nvPr>
        </p:nvSpPr>
        <p:spPr>
          <a:xfrm>
            <a:off x="83200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29701526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6"/>
        <p:cNvGrpSpPr/>
        <p:nvPr/>
      </p:nvGrpSpPr>
      <p:grpSpPr>
        <a:xfrm>
          <a:off x="0" y="0"/>
          <a:ext cx="0" cy="0"/>
          <a:chOff x="0" y="0"/>
          <a:chExt cx="0" cy="0"/>
        </a:xfrm>
      </p:grpSpPr>
      <p:sp>
        <p:nvSpPr>
          <p:cNvPr id="27" name="Google Shape;27;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8" name="Google Shape;28;p6"/>
          <p:cNvSpPr txBox="1">
            <a:spLocks noGrp="1"/>
          </p:cNvSpPr>
          <p:nvPr>
            <p:ph type="sldNum" idx="12"/>
          </p:nvPr>
        </p:nvSpPr>
        <p:spPr>
          <a:xfrm>
            <a:off x="83200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9"/>
        <p:cNvGrpSpPr/>
        <p:nvPr/>
      </p:nvGrpSpPr>
      <p:grpSpPr>
        <a:xfrm>
          <a:off x="0" y="0"/>
          <a:ext cx="0" cy="0"/>
          <a:chOff x="0" y="0"/>
          <a:chExt cx="0" cy="0"/>
        </a:xfrm>
      </p:grpSpPr>
      <p:sp>
        <p:nvSpPr>
          <p:cNvPr id="30" name="Google Shape;30;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1" name="Google Shape;31;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2" name="Google Shape;32;p7"/>
          <p:cNvSpPr txBox="1">
            <a:spLocks noGrp="1"/>
          </p:cNvSpPr>
          <p:nvPr>
            <p:ph type="sldNum" idx="12"/>
          </p:nvPr>
        </p:nvSpPr>
        <p:spPr>
          <a:xfrm>
            <a:off x="83200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3"/>
        <p:cNvGrpSpPr/>
        <p:nvPr/>
      </p:nvGrpSpPr>
      <p:grpSpPr>
        <a:xfrm>
          <a:off x="0" y="0"/>
          <a:ext cx="0" cy="0"/>
          <a:chOff x="0" y="0"/>
          <a:chExt cx="0" cy="0"/>
        </a:xfrm>
      </p:grpSpPr>
      <p:sp>
        <p:nvSpPr>
          <p:cNvPr id="34" name="Google Shape;34;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5" name="Google Shape;35;p8"/>
          <p:cNvSpPr txBox="1">
            <a:spLocks noGrp="1"/>
          </p:cNvSpPr>
          <p:nvPr>
            <p:ph type="sldNum" idx="12"/>
          </p:nvPr>
        </p:nvSpPr>
        <p:spPr>
          <a:xfrm>
            <a:off x="83200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6"/>
        <p:cNvGrpSpPr/>
        <p:nvPr/>
      </p:nvGrpSpPr>
      <p:grpSpPr>
        <a:xfrm>
          <a:off x="0" y="0"/>
          <a:ext cx="0" cy="0"/>
          <a:chOff x="0" y="0"/>
          <a:chExt cx="0" cy="0"/>
        </a:xfrm>
      </p:grpSpPr>
      <p:sp>
        <p:nvSpPr>
          <p:cNvPr id="37" name="Google Shape;37;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9" name="Google Shape;39;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0" name="Google Shape;40;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1" name="Google Shape;41;p9"/>
          <p:cNvSpPr txBox="1">
            <a:spLocks noGrp="1"/>
          </p:cNvSpPr>
          <p:nvPr>
            <p:ph type="sldNum" idx="12"/>
          </p:nvPr>
        </p:nvSpPr>
        <p:spPr>
          <a:xfrm>
            <a:off x="83200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2"/>
        <p:cNvGrpSpPr/>
        <p:nvPr/>
      </p:nvGrpSpPr>
      <p:grpSpPr>
        <a:xfrm>
          <a:off x="0" y="0"/>
          <a:ext cx="0" cy="0"/>
          <a:chOff x="0" y="0"/>
          <a:chExt cx="0" cy="0"/>
        </a:xfrm>
      </p:grpSpPr>
      <p:sp>
        <p:nvSpPr>
          <p:cNvPr id="43" name="Google Shape;43;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4" name="Google Shape;44;p10"/>
          <p:cNvSpPr txBox="1">
            <a:spLocks noGrp="1"/>
          </p:cNvSpPr>
          <p:nvPr>
            <p:ph type="sldNum" idx="12"/>
          </p:nvPr>
        </p:nvSpPr>
        <p:spPr>
          <a:xfrm>
            <a:off x="83200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5"/>
        <p:cNvGrpSpPr/>
        <p:nvPr/>
      </p:nvGrpSpPr>
      <p:grpSpPr>
        <a:xfrm>
          <a:off x="0" y="0"/>
          <a:ext cx="0" cy="0"/>
          <a:chOff x="0" y="0"/>
          <a:chExt cx="0" cy="0"/>
        </a:xfrm>
      </p:grpSpPr>
      <p:sp>
        <p:nvSpPr>
          <p:cNvPr id="46" name="Google Shape;46;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7" name="Google Shape;47;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8" name="Google Shape;48;p11"/>
          <p:cNvSpPr txBox="1">
            <a:spLocks noGrp="1"/>
          </p:cNvSpPr>
          <p:nvPr>
            <p:ph type="sldNum" idx="12"/>
          </p:nvPr>
        </p:nvSpPr>
        <p:spPr>
          <a:xfrm>
            <a:off x="83200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slideLayout" Target="../slideLayouts/slideLayout13.xml"/><Relationship Id="rId7" Type="http://schemas.openxmlformats.org/officeDocument/2006/relationships/slideLayout" Target="../slideLayouts/slideLayout17.xml"/><Relationship Id="rId12" Type="http://schemas.openxmlformats.org/officeDocument/2006/relationships/theme" Target="../theme/theme2.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5" Type="http://schemas.openxmlformats.org/officeDocument/2006/relationships/slideLayout" Target="../slideLayouts/slideLayout15.xml"/><Relationship Id="rId10" Type="http://schemas.openxmlformats.org/officeDocument/2006/relationships/slideLayout" Target="../slideLayouts/slideLayout20.xml"/><Relationship Id="rId4" Type="http://schemas.openxmlformats.org/officeDocument/2006/relationships/slideLayout" Target="../slideLayouts/slideLayout14.xml"/><Relationship Id="rId9"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theme" Target="../theme/theme3.xml"/><Relationship Id="rId3" Type="http://schemas.openxmlformats.org/officeDocument/2006/relationships/slideLayout" Target="../slideLayouts/slideLayout24.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0" Type="http://schemas.openxmlformats.org/officeDocument/2006/relationships/slideLayout" Target="../slideLayouts/slideLayout31.xml"/><Relationship Id="rId4" Type="http://schemas.openxmlformats.org/officeDocument/2006/relationships/slideLayout" Target="../slideLayouts/slideLayout25.xml"/><Relationship Id="rId9"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3200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GB"/>
              <a:t>‹#›</a:t>
            </a:fld>
            <a:endParaRPr/>
          </a:p>
        </p:txBody>
      </p:sp>
      <p:sp>
        <p:nvSpPr>
          <p:cNvPr id="9" name="Google Shape;9;p1"/>
          <p:cNvSpPr txBox="1"/>
          <p:nvPr/>
        </p:nvSpPr>
        <p:spPr>
          <a:xfrm>
            <a:off x="8750517" y="4675250"/>
            <a:ext cx="384900" cy="354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solidFill>
                  <a:srgbClr val="999999"/>
                </a:solidFill>
                <a:highlight>
                  <a:srgbClr val="FFFFFF"/>
                </a:highlight>
              </a:rPr>
              <a:t>🆁</a:t>
            </a:r>
            <a:r>
              <a:rPr lang="en-GB" sz="1200">
                <a:solidFill>
                  <a:srgbClr val="999999"/>
                </a:solidFill>
                <a:highlight>
                  <a:srgbClr val="FFFFFF"/>
                </a:highlight>
                <a:latin typeface="Roboto"/>
                <a:ea typeface="Roboto"/>
                <a:cs typeface="Roboto"/>
                <a:sym typeface="Roboto"/>
              </a:rPr>
              <a:t> </a:t>
            </a:r>
            <a:endParaRPr sz="1200">
              <a:solidFill>
                <a:srgbClr val="999999"/>
              </a:solidFill>
              <a:latin typeface="Roboto"/>
              <a:ea typeface="Roboto"/>
              <a:cs typeface="Roboto"/>
              <a:sym typeface="Roboto"/>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42B304F-8CCC-4A33-B245-000143DF95EE}"/>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endParaRPr lang="cs-CZ"/>
          </a:p>
        </p:txBody>
      </p:sp>
      <p:sp>
        <p:nvSpPr>
          <p:cNvPr id="3" name="Text Placeholder 2">
            <a:extLst>
              <a:ext uri="{FF2B5EF4-FFF2-40B4-BE49-F238E27FC236}">
                <a16:creationId xmlns:a16="http://schemas.microsoft.com/office/drawing/2014/main" id="{B4E0C42A-2E1E-410F-82FB-82CC43347293}"/>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4" name="Date Placeholder 3">
            <a:extLst>
              <a:ext uri="{FF2B5EF4-FFF2-40B4-BE49-F238E27FC236}">
                <a16:creationId xmlns:a16="http://schemas.microsoft.com/office/drawing/2014/main" id="{D36DB8A7-550D-4127-9FC5-D5BB80BE4FB2}"/>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EA57ABA9-5701-4937-8CE4-46C0C87F0429}" type="datetimeFigureOut">
              <a:rPr lang="cs-CZ" smtClean="0"/>
              <a:t>09.10.2021</a:t>
            </a:fld>
            <a:endParaRPr lang="cs-CZ"/>
          </a:p>
        </p:txBody>
      </p:sp>
      <p:sp>
        <p:nvSpPr>
          <p:cNvPr id="5" name="Footer Placeholder 4">
            <a:extLst>
              <a:ext uri="{FF2B5EF4-FFF2-40B4-BE49-F238E27FC236}">
                <a16:creationId xmlns:a16="http://schemas.microsoft.com/office/drawing/2014/main" id="{B8D1025C-42F1-4557-8928-7DF86C787897}"/>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cs-CZ"/>
          </a:p>
        </p:txBody>
      </p:sp>
      <p:sp>
        <p:nvSpPr>
          <p:cNvPr id="6" name="Slide Number Placeholder 5">
            <a:extLst>
              <a:ext uri="{FF2B5EF4-FFF2-40B4-BE49-F238E27FC236}">
                <a16:creationId xmlns:a16="http://schemas.microsoft.com/office/drawing/2014/main" id="{60C36D50-D6AB-43E4-AB0F-F14F32CB619F}"/>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B7F3E7C9-A523-4E6C-9FC8-B0330460346A}" type="slidenum">
              <a:rPr lang="cs-CZ" smtClean="0"/>
              <a:t>‹#›</a:t>
            </a:fld>
            <a:endParaRPr lang="cs-CZ"/>
          </a:p>
        </p:txBody>
      </p:sp>
    </p:spTree>
    <p:extLst>
      <p:ext uri="{BB962C8B-B14F-4D97-AF65-F5344CB8AC3E}">
        <p14:creationId xmlns:p14="http://schemas.microsoft.com/office/powerpoint/2010/main" val="212606151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cs-CZ"/>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42B304F-8CCC-4A33-B245-000143DF95EE}"/>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endParaRPr lang="cs-CZ"/>
          </a:p>
        </p:txBody>
      </p:sp>
      <p:sp>
        <p:nvSpPr>
          <p:cNvPr id="3" name="Text Placeholder 2">
            <a:extLst>
              <a:ext uri="{FF2B5EF4-FFF2-40B4-BE49-F238E27FC236}">
                <a16:creationId xmlns:a16="http://schemas.microsoft.com/office/drawing/2014/main" id="{B4E0C42A-2E1E-410F-82FB-82CC43347293}"/>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4" name="Date Placeholder 3">
            <a:extLst>
              <a:ext uri="{FF2B5EF4-FFF2-40B4-BE49-F238E27FC236}">
                <a16:creationId xmlns:a16="http://schemas.microsoft.com/office/drawing/2014/main" id="{D36DB8A7-550D-4127-9FC5-D5BB80BE4FB2}"/>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EA57ABA9-5701-4937-8CE4-46C0C87F0429}" type="datetimeFigureOut">
              <a:rPr lang="cs-CZ" smtClean="0"/>
              <a:t>09.10.2021</a:t>
            </a:fld>
            <a:endParaRPr lang="cs-CZ"/>
          </a:p>
        </p:txBody>
      </p:sp>
      <p:sp>
        <p:nvSpPr>
          <p:cNvPr id="5" name="Footer Placeholder 4">
            <a:extLst>
              <a:ext uri="{FF2B5EF4-FFF2-40B4-BE49-F238E27FC236}">
                <a16:creationId xmlns:a16="http://schemas.microsoft.com/office/drawing/2014/main" id="{B8D1025C-42F1-4557-8928-7DF86C787897}"/>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cs-CZ"/>
          </a:p>
        </p:txBody>
      </p:sp>
      <p:sp>
        <p:nvSpPr>
          <p:cNvPr id="6" name="Slide Number Placeholder 5">
            <a:extLst>
              <a:ext uri="{FF2B5EF4-FFF2-40B4-BE49-F238E27FC236}">
                <a16:creationId xmlns:a16="http://schemas.microsoft.com/office/drawing/2014/main" id="{60C36D50-D6AB-43E4-AB0F-F14F32CB619F}"/>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B7F3E7C9-A523-4E6C-9FC8-B0330460346A}" type="slidenum">
              <a:rPr lang="cs-CZ" smtClean="0"/>
              <a:t>‹#›</a:t>
            </a:fld>
            <a:endParaRPr lang="cs-CZ"/>
          </a:p>
        </p:txBody>
      </p:sp>
    </p:spTree>
    <p:extLst>
      <p:ext uri="{BB962C8B-B14F-4D97-AF65-F5344CB8AC3E}">
        <p14:creationId xmlns:p14="http://schemas.microsoft.com/office/powerpoint/2010/main" val="972309622"/>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cs-CZ"/>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microsoft.com/office/2007/relationships/hdphoto" Target="../media/hdphoto1.wdp"/></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12.xml"/><Relationship Id="rId6" Type="http://schemas.openxmlformats.org/officeDocument/2006/relationships/image" Target="../media/image16.png"/><Relationship Id="rId5" Type="http://schemas.microsoft.com/office/2007/relationships/hdphoto" Target="../media/hdphoto1.wdp"/><Relationship Id="rId4" Type="http://schemas.openxmlformats.org/officeDocument/2006/relationships/image" Target="../media/image10.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7.xml"/><Relationship Id="rId1" Type="http://schemas.openxmlformats.org/officeDocument/2006/relationships/slideLayout" Target="../slideLayouts/slideLayout1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2.png"/><Relationship Id="rId1" Type="http://schemas.openxmlformats.org/officeDocument/2006/relationships/slideLayout" Target="../slideLayouts/slideLayout2.xml"/><Relationship Id="rId4" Type="http://schemas.microsoft.com/office/2007/relationships/hdphoto" Target="../media/hdphoto1.wdp"/></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hyperlink" Target="https://masterthecrypto.com/bitfinex/" TargetMode="External"/><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hyperlink" Target="https://nonsa.pl/wiki/Euro"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github.com/gweicz/dczk" TargetMode="Externa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hyperlink" Target="https://xreserve.fund/en" TargetMode="External"/><Relationship Id="rId2" Type="http://schemas.openxmlformats.org/officeDocument/2006/relationships/notesSlide" Target="../notesSlides/notesSlide6.xml"/><Relationship Id="rId1" Type="http://schemas.openxmlformats.org/officeDocument/2006/relationships/slideLayout" Target="../slideLayouts/slideLayout33.xml"/><Relationship Id="rId5" Type="http://schemas.openxmlformats.org/officeDocument/2006/relationships/image" Target="../media/image6.png"/><Relationship Id="rId4" Type="http://schemas.openxmlformats.org/officeDocument/2006/relationships/hyperlink" Target="https://beincrypto.com/ukraine-the-first-eastern-european-nation-with-its-own-cbdc/"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www.coingecko.com/en/categories/eur-stablecoin" TargetMode="External"/><Relationship Id="rId2" Type="http://schemas.openxmlformats.org/officeDocument/2006/relationships/notesSlide" Target="../notesSlides/notesSlide7.xml"/><Relationship Id="rId1" Type="http://schemas.openxmlformats.org/officeDocument/2006/relationships/slideLayout" Target="../slideLayouts/slideLayout33.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54"/>
        <p:cNvGrpSpPr/>
        <p:nvPr/>
      </p:nvGrpSpPr>
      <p:grpSpPr>
        <a:xfrm>
          <a:off x="0" y="0"/>
          <a:ext cx="0" cy="0"/>
          <a:chOff x="0" y="0"/>
          <a:chExt cx="0" cy="0"/>
        </a:xfrm>
      </p:grpSpPr>
      <p:sp useBgFill="1">
        <p:nvSpPr>
          <p:cNvPr id="72" name="Rectangle 71">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white"/>
              </a:solidFill>
              <a:latin typeface="Calibri" panose="020F0502020204030204"/>
            </a:endParaRPr>
          </a:p>
        </p:txBody>
      </p:sp>
      <p:pic>
        <p:nvPicPr>
          <p:cNvPr id="3" name="Picture 2">
            <a:extLst>
              <a:ext uri="{FF2B5EF4-FFF2-40B4-BE49-F238E27FC236}">
                <a16:creationId xmlns:a16="http://schemas.microsoft.com/office/drawing/2014/main" id="{BA7466CF-A3F6-4633-838A-124FB46505C1}"/>
              </a:ext>
            </a:extLst>
          </p:cNvPr>
          <p:cNvPicPr>
            <a:picLocks noChangeAspect="1"/>
          </p:cNvPicPr>
          <p:nvPr/>
        </p:nvPicPr>
        <p:blipFill rotWithShape="1">
          <a:blip r:embed="rId3">
            <a:extLst>
              <a:ext uri="{28A0092B-C50C-407E-A947-70E740481C1C}">
                <a14:useLocalDpi xmlns:a14="http://schemas.microsoft.com/office/drawing/2010/main" val="0"/>
              </a:ext>
            </a:extLst>
          </a:blip>
          <a:srcRect t="15498" r="9089" b="10355"/>
          <a:stretch/>
        </p:blipFill>
        <p:spPr>
          <a:xfrm>
            <a:off x="2642616" y="7"/>
            <a:ext cx="6501384" cy="5143493"/>
          </a:xfrm>
          <a:prstGeom prst="rect">
            <a:avLst/>
          </a:prstGeom>
        </p:spPr>
      </p:pic>
      <p:sp>
        <p:nvSpPr>
          <p:cNvPr id="74" name="Rectangle 73">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7004405" cy="51435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dirty="0">
              <a:solidFill>
                <a:prstClr val="white"/>
              </a:solidFill>
              <a:latin typeface="Calibri" panose="020F0502020204030204"/>
            </a:endParaRPr>
          </a:p>
        </p:txBody>
      </p:sp>
      <p:sp>
        <p:nvSpPr>
          <p:cNvPr id="55" name="Google Shape;55;p13"/>
          <p:cNvSpPr txBox="1">
            <a:spLocks noGrp="1"/>
          </p:cNvSpPr>
          <p:nvPr>
            <p:ph type="ctrTitle"/>
          </p:nvPr>
        </p:nvSpPr>
        <p:spPr>
          <a:xfrm>
            <a:off x="358486" y="841772"/>
            <a:ext cx="3017520" cy="2403101"/>
          </a:xfrm>
          <a:prstGeom prst="rect">
            <a:avLst/>
          </a:prstGeom>
        </p:spPr>
        <p:txBody>
          <a:bodyPr spcFirstLastPara="1" vert="horz" lIns="91425" tIns="91425" rIns="91425" bIns="91425" rtlCol="0" anchor="b" anchorCtr="0">
            <a:normAutofit/>
          </a:bodyPr>
          <a:lstStyle/>
          <a:p>
            <a:pPr algn="l">
              <a:spcBef>
                <a:spcPts val="0"/>
              </a:spcBef>
            </a:pPr>
            <a:r>
              <a:rPr lang="en-GB" sz="3600"/>
              <a:t>dCZK ~ CZK stablecoin</a:t>
            </a:r>
          </a:p>
        </p:txBody>
      </p:sp>
      <p:sp>
        <p:nvSpPr>
          <p:cNvPr id="56" name="Google Shape;56;p13"/>
          <p:cNvSpPr txBox="1">
            <a:spLocks noGrp="1"/>
          </p:cNvSpPr>
          <p:nvPr>
            <p:ph type="subTitle" idx="1"/>
          </p:nvPr>
        </p:nvSpPr>
        <p:spPr>
          <a:xfrm>
            <a:off x="358486" y="3654692"/>
            <a:ext cx="3017519" cy="906106"/>
          </a:xfrm>
          <a:prstGeom prst="rect">
            <a:avLst/>
          </a:prstGeom>
        </p:spPr>
        <p:txBody>
          <a:bodyPr spcFirstLastPara="1" vert="horz" lIns="91425" tIns="91425" rIns="91425" bIns="91425" rtlCol="0" anchorCtr="0">
            <a:normAutofit/>
          </a:bodyPr>
          <a:lstStyle/>
          <a:p>
            <a:pPr algn="l">
              <a:spcBef>
                <a:spcPts val="0"/>
              </a:spcBef>
              <a:spcAft>
                <a:spcPts val="450"/>
              </a:spcAft>
            </a:pPr>
            <a:r>
              <a:rPr lang="en-GB" sz="1275"/>
              <a:t>ETHBrno 2021-10-09</a:t>
            </a:r>
          </a:p>
          <a:p>
            <a:pPr algn="l">
              <a:spcBef>
                <a:spcPts val="0"/>
              </a:spcBef>
              <a:spcAft>
                <a:spcPts val="450"/>
              </a:spcAft>
            </a:pPr>
            <a:endParaRPr lang="en-GB" sz="1275"/>
          </a:p>
          <a:p>
            <a:pPr algn="l">
              <a:spcBef>
                <a:spcPts val="0"/>
              </a:spcBef>
              <a:spcAft>
                <a:spcPts val="450"/>
              </a:spcAft>
            </a:pPr>
            <a:r>
              <a:rPr lang="en-GB" sz="1275"/>
              <a:t>Radek Švarz</a:t>
            </a:r>
          </a:p>
        </p:txBody>
      </p:sp>
      <p:sp>
        <p:nvSpPr>
          <p:cNvPr id="76" name="Rectangle 75">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69941" y="260093"/>
            <a:ext cx="109728" cy="52806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white"/>
              </a:solidFill>
              <a:latin typeface="Calibri" panose="020F0502020204030204"/>
            </a:endParaRPr>
          </a:p>
        </p:txBody>
      </p:sp>
      <p:sp>
        <p:nvSpPr>
          <p:cNvPr id="78" name="Rectangle 77">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0772" y="3410190"/>
            <a:ext cx="2983230" cy="13716"/>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panose="020F0502020204030204"/>
            </a:endParaRPr>
          </a:p>
        </p:txBody>
      </p:sp>
    </p:spTree>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9"/>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GB"/>
              <a:t>CZK stablecoin - použití</a:t>
            </a:r>
            <a:endParaRPr/>
          </a:p>
        </p:txBody>
      </p:sp>
      <p:pic>
        <p:nvPicPr>
          <p:cNvPr id="3" name="Picture 2" descr="A picture containing coin&#10;&#10;Description automatically generated">
            <a:extLst>
              <a:ext uri="{FF2B5EF4-FFF2-40B4-BE49-F238E27FC236}">
                <a16:creationId xmlns:a16="http://schemas.microsoft.com/office/drawing/2014/main" id="{09FE6399-61CE-4F8C-8BB1-E986AAFD1EEF}"/>
              </a:ext>
            </a:extLst>
          </p:cNvPr>
          <p:cNvPicPr>
            <a:picLocks noChangeAspect="1"/>
          </p:cNvPicPr>
          <p:nvPr/>
        </p:nvPicPr>
        <p:blipFill>
          <a:blip r:embed="rId3"/>
          <a:stretch>
            <a:fillRect/>
          </a:stretch>
        </p:blipFill>
        <p:spPr>
          <a:xfrm>
            <a:off x="6971651" y="-1087272"/>
            <a:ext cx="5300041" cy="514350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9D501A-9B67-4BAE-9C52-46EFB5338A69}"/>
              </a:ext>
            </a:extLst>
          </p:cNvPr>
          <p:cNvSpPr>
            <a:spLocks noGrp="1"/>
          </p:cNvSpPr>
          <p:nvPr>
            <p:ph type="title"/>
          </p:nvPr>
        </p:nvSpPr>
        <p:spPr/>
        <p:txBody>
          <a:bodyPr>
            <a:normAutofit fontScale="90000"/>
          </a:bodyPr>
          <a:lstStyle/>
          <a:p>
            <a:r>
              <a:rPr lang="en-US"/>
              <a:t>Ekosystém dCZK pro </a:t>
            </a:r>
            <a:r>
              <a:rPr lang="en-US" u="sng"/>
              <a:t>akceptaci</a:t>
            </a:r>
            <a:r>
              <a:rPr lang="en-US"/>
              <a:t> a možnosti užití</a:t>
            </a:r>
            <a:endParaRPr lang="cs-CZ"/>
          </a:p>
        </p:txBody>
      </p:sp>
      <p:sp>
        <p:nvSpPr>
          <p:cNvPr id="5" name="Rectangle: Rounded Corners 4">
            <a:extLst>
              <a:ext uri="{FF2B5EF4-FFF2-40B4-BE49-F238E27FC236}">
                <a16:creationId xmlns:a16="http://schemas.microsoft.com/office/drawing/2014/main" id="{35B7A509-C883-41A7-B639-BF279242C2D1}"/>
              </a:ext>
            </a:extLst>
          </p:cNvPr>
          <p:cNvSpPr/>
          <p:nvPr/>
        </p:nvSpPr>
        <p:spPr>
          <a:xfrm>
            <a:off x="751476" y="3835259"/>
            <a:ext cx="1059957" cy="869964"/>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GB">
                <a:latin typeface="Roboto Condensed" panose="02000000000000000000" pitchFamily="2" charset="0"/>
                <a:ea typeface="Roboto Condensed" panose="02000000000000000000" pitchFamily="2" charset="0"/>
              </a:rPr>
              <a:t>Daňaři (Komora!) / účetní</a:t>
            </a:r>
          </a:p>
        </p:txBody>
      </p:sp>
      <p:pic>
        <p:nvPicPr>
          <p:cNvPr id="7" name="Picture 6">
            <a:extLst>
              <a:ext uri="{FF2B5EF4-FFF2-40B4-BE49-F238E27FC236}">
                <a16:creationId xmlns:a16="http://schemas.microsoft.com/office/drawing/2014/main" id="{6F871C6D-775E-4AF2-8D47-A8E25E7C31F4}"/>
              </a:ext>
            </a:extLst>
          </p:cNvPr>
          <p:cNvPicPr>
            <a:picLocks noChangeAspect="1"/>
          </p:cNvPicPr>
          <p:nvPr/>
        </p:nvPicPr>
        <p:blipFill>
          <a:blip r:embed="rId3">
            <a:extLst>
              <a:ext uri="{BEBA8EAE-BF5A-486C-A8C5-ECC9F3942E4B}">
                <a14:imgProps xmlns:a14="http://schemas.microsoft.com/office/drawing/2010/main">
                  <a14:imgLayer r:embed="rId4">
                    <a14:imgEffect>
                      <a14:artisticPaintStrokes/>
                    </a14:imgEffect>
                  </a14:imgLayer>
                </a14:imgProps>
              </a:ext>
            </a:extLst>
          </a:blip>
          <a:stretch>
            <a:fillRect/>
          </a:stretch>
        </p:blipFill>
        <p:spPr>
          <a:xfrm>
            <a:off x="3835134" y="2038115"/>
            <a:ext cx="1473732" cy="1430204"/>
          </a:xfrm>
          <a:prstGeom prst="rect">
            <a:avLst/>
          </a:prstGeom>
        </p:spPr>
      </p:pic>
      <p:sp>
        <p:nvSpPr>
          <p:cNvPr id="8" name="Rectangle: Rounded Corners 7">
            <a:extLst>
              <a:ext uri="{FF2B5EF4-FFF2-40B4-BE49-F238E27FC236}">
                <a16:creationId xmlns:a16="http://schemas.microsoft.com/office/drawing/2014/main" id="{C539FC3A-6908-4AFB-ACD8-A4B5B05930D8}"/>
              </a:ext>
            </a:extLst>
          </p:cNvPr>
          <p:cNvSpPr/>
          <p:nvPr/>
        </p:nvSpPr>
        <p:spPr>
          <a:xfrm>
            <a:off x="652810" y="2406138"/>
            <a:ext cx="1059957" cy="869964"/>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GB">
                <a:latin typeface="Roboto Condensed" panose="02000000000000000000" pitchFamily="2" charset="0"/>
                <a:ea typeface="Roboto Condensed" panose="02000000000000000000" pitchFamily="2" charset="0"/>
              </a:rPr>
              <a:t>DeFi makers</a:t>
            </a:r>
          </a:p>
        </p:txBody>
      </p:sp>
      <p:sp>
        <p:nvSpPr>
          <p:cNvPr id="9" name="Rectangle: Rounded Corners 8">
            <a:extLst>
              <a:ext uri="{FF2B5EF4-FFF2-40B4-BE49-F238E27FC236}">
                <a16:creationId xmlns:a16="http://schemas.microsoft.com/office/drawing/2014/main" id="{CF31311E-C815-40DB-837D-36A5BA365CDF}"/>
              </a:ext>
            </a:extLst>
          </p:cNvPr>
          <p:cNvSpPr/>
          <p:nvPr/>
        </p:nvSpPr>
        <p:spPr>
          <a:xfrm>
            <a:off x="2217249" y="3544892"/>
            <a:ext cx="1059957" cy="869964"/>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GB">
                <a:latin typeface="Roboto Condensed" panose="02000000000000000000" pitchFamily="2" charset="0"/>
                <a:ea typeface="Roboto Condensed" panose="02000000000000000000" pitchFamily="2" charset="0"/>
              </a:rPr>
              <a:t>Právníci (Komora!)</a:t>
            </a:r>
          </a:p>
        </p:txBody>
      </p:sp>
      <p:sp>
        <p:nvSpPr>
          <p:cNvPr id="10" name="Rectangle: Rounded Corners 9">
            <a:extLst>
              <a:ext uri="{FF2B5EF4-FFF2-40B4-BE49-F238E27FC236}">
                <a16:creationId xmlns:a16="http://schemas.microsoft.com/office/drawing/2014/main" id="{A39164D1-C168-4499-83F5-76FA441CFF04}"/>
              </a:ext>
            </a:extLst>
          </p:cNvPr>
          <p:cNvSpPr/>
          <p:nvPr/>
        </p:nvSpPr>
        <p:spPr>
          <a:xfrm>
            <a:off x="2875286" y="1128070"/>
            <a:ext cx="1059957" cy="869964"/>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GB">
                <a:latin typeface="Roboto Condensed" panose="02000000000000000000" pitchFamily="2" charset="0"/>
                <a:ea typeface="Roboto Condensed" panose="02000000000000000000" pitchFamily="2" charset="0"/>
              </a:rPr>
              <a:t>Směnárny</a:t>
            </a:r>
          </a:p>
        </p:txBody>
      </p:sp>
      <p:sp>
        <p:nvSpPr>
          <p:cNvPr id="11" name="Rectangle: Rounded Corners 10">
            <a:extLst>
              <a:ext uri="{FF2B5EF4-FFF2-40B4-BE49-F238E27FC236}">
                <a16:creationId xmlns:a16="http://schemas.microsoft.com/office/drawing/2014/main" id="{BE189908-C2A9-4F21-A98D-2DB2CE0C7567}"/>
              </a:ext>
            </a:extLst>
          </p:cNvPr>
          <p:cNvSpPr/>
          <p:nvPr/>
        </p:nvSpPr>
        <p:spPr>
          <a:xfrm>
            <a:off x="5840071" y="2597330"/>
            <a:ext cx="1059957" cy="869964"/>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GB">
                <a:latin typeface="Roboto Condensed" panose="02000000000000000000" pitchFamily="2" charset="0"/>
                <a:ea typeface="Roboto Condensed" panose="02000000000000000000" pitchFamily="2" charset="0"/>
              </a:rPr>
              <a:t>Sdružení (česká DAO)</a:t>
            </a:r>
          </a:p>
        </p:txBody>
      </p:sp>
      <p:sp>
        <p:nvSpPr>
          <p:cNvPr id="12" name="Rectangle: Rounded Corners 11">
            <a:extLst>
              <a:ext uri="{FF2B5EF4-FFF2-40B4-BE49-F238E27FC236}">
                <a16:creationId xmlns:a16="http://schemas.microsoft.com/office/drawing/2014/main" id="{8FB8FB04-ED77-431B-BDB4-F0E8C01D7084}"/>
              </a:ext>
            </a:extLst>
          </p:cNvPr>
          <p:cNvSpPr/>
          <p:nvPr/>
        </p:nvSpPr>
        <p:spPr>
          <a:xfrm>
            <a:off x="1034336" y="1276949"/>
            <a:ext cx="1059957" cy="869964"/>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GB">
                <a:latin typeface="Roboto Condensed" panose="02000000000000000000" pitchFamily="2" charset="0"/>
                <a:ea typeface="Roboto Condensed" panose="02000000000000000000" pitchFamily="2" charset="0"/>
              </a:rPr>
              <a:t>Crypto a DeFi uživatelé</a:t>
            </a:r>
          </a:p>
        </p:txBody>
      </p:sp>
      <p:sp>
        <p:nvSpPr>
          <p:cNvPr id="13" name="Rectangle: Rounded Corners 12">
            <a:extLst>
              <a:ext uri="{FF2B5EF4-FFF2-40B4-BE49-F238E27FC236}">
                <a16:creationId xmlns:a16="http://schemas.microsoft.com/office/drawing/2014/main" id="{F47F5782-0A68-4644-B3EB-D0EE65AD61DB}"/>
              </a:ext>
            </a:extLst>
          </p:cNvPr>
          <p:cNvSpPr/>
          <p:nvPr/>
        </p:nvSpPr>
        <p:spPr>
          <a:xfrm>
            <a:off x="5250237" y="1294638"/>
            <a:ext cx="1059957" cy="869964"/>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GB">
                <a:latin typeface="Roboto Condensed" panose="02000000000000000000" pitchFamily="2" charset="0"/>
                <a:ea typeface="Roboto Condensed" panose="02000000000000000000" pitchFamily="2" charset="0"/>
              </a:rPr>
              <a:t>Obchodní firmy</a:t>
            </a:r>
          </a:p>
        </p:txBody>
      </p:sp>
      <p:sp>
        <p:nvSpPr>
          <p:cNvPr id="14" name="Rectangle: Rounded Corners 13">
            <a:extLst>
              <a:ext uri="{FF2B5EF4-FFF2-40B4-BE49-F238E27FC236}">
                <a16:creationId xmlns:a16="http://schemas.microsoft.com/office/drawing/2014/main" id="{0E43DDB7-298F-4C49-9714-FE11B275EF7E}"/>
              </a:ext>
            </a:extLst>
          </p:cNvPr>
          <p:cNvSpPr/>
          <p:nvPr/>
        </p:nvSpPr>
        <p:spPr>
          <a:xfrm>
            <a:off x="7431233" y="2318235"/>
            <a:ext cx="1207176" cy="869964"/>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GB">
                <a:latin typeface="Roboto Condensed" panose="02000000000000000000" pitchFamily="2" charset="0"/>
                <a:ea typeface="Roboto Condensed" panose="02000000000000000000" pitchFamily="2" charset="0"/>
              </a:rPr>
              <a:t>Municipality</a:t>
            </a:r>
          </a:p>
        </p:txBody>
      </p:sp>
      <p:sp>
        <p:nvSpPr>
          <p:cNvPr id="15" name="Rectangle: Rounded Corners 14">
            <a:extLst>
              <a:ext uri="{FF2B5EF4-FFF2-40B4-BE49-F238E27FC236}">
                <a16:creationId xmlns:a16="http://schemas.microsoft.com/office/drawing/2014/main" id="{F297B9B5-0F8E-48CC-B43C-2CCA6EEB64D6}"/>
              </a:ext>
            </a:extLst>
          </p:cNvPr>
          <p:cNvSpPr/>
          <p:nvPr/>
        </p:nvSpPr>
        <p:spPr>
          <a:xfrm>
            <a:off x="6744066" y="1157530"/>
            <a:ext cx="1207176" cy="869964"/>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GB">
                <a:latin typeface="Roboto Condensed" panose="02000000000000000000" pitchFamily="2" charset="0"/>
                <a:ea typeface="Roboto Condensed" panose="02000000000000000000" pitchFamily="2" charset="0"/>
              </a:rPr>
              <a:t>Neziskovky</a:t>
            </a:r>
          </a:p>
        </p:txBody>
      </p:sp>
      <p:sp>
        <p:nvSpPr>
          <p:cNvPr id="16" name="Rectangle: Rounded Corners 15">
            <a:extLst>
              <a:ext uri="{FF2B5EF4-FFF2-40B4-BE49-F238E27FC236}">
                <a16:creationId xmlns:a16="http://schemas.microsoft.com/office/drawing/2014/main" id="{D2B53A39-EAD2-4126-8E6D-3C2DA188371F}"/>
              </a:ext>
            </a:extLst>
          </p:cNvPr>
          <p:cNvSpPr/>
          <p:nvPr/>
        </p:nvSpPr>
        <p:spPr>
          <a:xfrm>
            <a:off x="7431233" y="3762986"/>
            <a:ext cx="1207176" cy="869964"/>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GB">
                <a:latin typeface="Roboto Condensed" panose="02000000000000000000" pitchFamily="2" charset="0"/>
                <a:ea typeface="Roboto Condensed" panose="02000000000000000000" pitchFamily="2" charset="0"/>
              </a:rPr>
              <a:t>ČNB, banky, regulátoři</a:t>
            </a:r>
          </a:p>
        </p:txBody>
      </p:sp>
      <p:sp>
        <p:nvSpPr>
          <p:cNvPr id="17" name="Rectangle: Rounded Corners 16">
            <a:extLst>
              <a:ext uri="{FF2B5EF4-FFF2-40B4-BE49-F238E27FC236}">
                <a16:creationId xmlns:a16="http://schemas.microsoft.com/office/drawing/2014/main" id="{C29901ED-C614-46DD-AEF7-E86C628630BA}"/>
              </a:ext>
            </a:extLst>
          </p:cNvPr>
          <p:cNvSpPr/>
          <p:nvPr/>
        </p:nvSpPr>
        <p:spPr>
          <a:xfrm>
            <a:off x="5462687" y="3900023"/>
            <a:ext cx="1381851" cy="869964"/>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GB">
                <a:latin typeface="Roboto Condensed" panose="02000000000000000000" pitchFamily="2" charset="0"/>
                <a:ea typeface="Roboto Condensed" panose="02000000000000000000" pitchFamily="2" charset="0"/>
              </a:rPr>
              <a:t>ČKMA </a:t>
            </a:r>
            <a:br>
              <a:rPr lang="en-GB">
                <a:latin typeface="Roboto Condensed" panose="02000000000000000000" pitchFamily="2" charset="0"/>
                <a:ea typeface="Roboto Condensed" panose="02000000000000000000" pitchFamily="2" charset="0"/>
              </a:rPr>
            </a:br>
            <a:r>
              <a:rPr lang="en-GB" sz="1100" i="1">
                <a:latin typeface="Roboto Condensed" panose="02000000000000000000" pitchFamily="2" charset="0"/>
                <a:ea typeface="Roboto Condensed" panose="02000000000000000000" pitchFamily="2" charset="0"/>
              </a:rPr>
              <a:t>jako ambassador?</a:t>
            </a:r>
            <a:endParaRPr lang="en-GB" i="1">
              <a:latin typeface="Roboto Condensed" panose="02000000000000000000" pitchFamily="2" charset="0"/>
              <a:ea typeface="Roboto Condensed" panose="02000000000000000000" pitchFamily="2" charset="0"/>
            </a:endParaRPr>
          </a:p>
        </p:txBody>
      </p:sp>
      <p:sp>
        <p:nvSpPr>
          <p:cNvPr id="18" name="Rectangle: Rounded Corners 17">
            <a:extLst>
              <a:ext uri="{FF2B5EF4-FFF2-40B4-BE49-F238E27FC236}">
                <a16:creationId xmlns:a16="http://schemas.microsoft.com/office/drawing/2014/main" id="{7380BA17-24B0-4DAA-80A9-158F44161892}"/>
              </a:ext>
            </a:extLst>
          </p:cNvPr>
          <p:cNvSpPr/>
          <p:nvPr/>
        </p:nvSpPr>
        <p:spPr>
          <a:xfrm>
            <a:off x="3494142" y="3875396"/>
            <a:ext cx="1381851" cy="869964"/>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GB">
                <a:latin typeface="Roboto Condensed" panose="02000000000000000000" pitchFamily="2" charset="0"/>
                <a:ea typeface="Roboto Condensed" panose="02000000000000000000" pitchFamily="2" charset="0"/>
              </a:rPr>
              <a:t>Investoři </a:t>
            </a:r>
            <a:br>
              <a:rPr lang="en-GB">
                <a:latin typeface="Roboto Condensed" panose="02000000000000000000" pitchFamily="2" charset="0"/>
                <a:ea typeface="Roboto Condensed" panose="02000000000000000000" pitchFamily="2" charset="0"/>
              </a:rPr>
            </a:br>
            <a:r>
              <a:rPr lang="en-GB" sz="1100" i="1">
                <a:latin typeface="Roboto Condensed" panose="02000000000000000000" pitchFamily="2" charset="0"/>
                <a:ea typeface="Roboto Condensed" panose="02000000000000000000" pitchFamily="2" charset="0"/>
              </a:rPr>
              <a:t>pro realizaci?</a:t>
            </a:r>
            <a:endParaRPr lang="en-GB" i="1">
              <a:latin typeface="Roboto Condensed" panose="02000000000000000000" pitchFamily="2" charset="0"/>
              <a:ea typeface="Roboto Condensed" panose="02000000000000000000" pitchFamily="2" charset="0"/>
            </a:endParaRPr>
          </a:p>
        </p:txBody>
      </p:sp>
      <p:sp>
        <p:nvSpPr>
          <p:cNvPr id="19" name="Rectangle: Rounded Corners 18">
            <a:extLst>
              <a:ext uri="{FF2B5EF4-FFF2-40B4-BE49-F238E27FC236}">
                <a16:creationId xmlns:a16="http://schemas.microsoft.com/office/drawing/2014/main" id="{301A518A-2409-46B8-8700-658F09DA5A99}"/>
              </a:ext>
            </a:extLst>
          </p:cNvPr>
          <p:cNvSpPr/>
          <p:nvPr/>
        </p:nvSpPr>
        <p:spPr>
          <a:xfrm>
            <a:off x="2217249" y="2275503"/>
            <a:ext cx="1059957" cy="869964"/>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GB">
                <a:latin typeface="Roboto Condensed" panose="02000000000000000000" pitchFamily="2" charset="0"/>
                <a:ea typeface="Roboto Condensed" panose="02000000000000000000" pitchFamily="2" charset="0"/>
              </a:rPr>
              <a:t>Crypto ATMs</a:t>
            </a:r>
          </a:p>
        </p:txBody>
      </p:sp>
    </p:spTree>
    <p:extLst>
      <p:ext uri="{BB962C8B-B14F-4D97-AF65-F5344CB8AC3E}">
        <p14:creationId xmlns:p14="http://schemas.microsoft.com/office/powerpoint/2010/main" val="42917437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22"/>
          <p:cNvSpPr txBox="1">
            <a:spLocks noGrp="1"/>
          </p:cNvSpPr>
          <p:nvPr>
            <p:ph type="title"/>
          </p:nvPr>
        </p:nvSpPr>
        <p:spPr>
          <a:xfrm>
            <a:off x="265500" y="1233175"/>
            <a:ext cx="4045200" cy="1482300"/>
          </a:xfrm>
        </p:spPr>
        <p:txBody>
          <a:bodyPr spcFirstLastPara="1" wrap="square" lIns="91425" tIns="91425" rIns="91425" bIns="91425" anchor="b" anchorCtr="0">
            <a:normAutofit/>
          </a:bodyPr>
          <a:lstStyle/>
          <a:p>
            <a:pPr marL="0" lvl="0" indent="0" rtl="0">
              <a:spcBef>
                <a:spcPts val="0"/>
              </a:spcBef>
              <a:spcAft>
                <a:spcPts val="0"/>
              </a:spcAft>
              <a:buNone/>
            </a:pPr>
            <a:r>
              <a:rPr lang="en-GB"/>
              <a:t>Proč use cases: DeFi uživatelé</a:t>
            </a:r>
            <a:endParaRPr lang="cs-CZ"/>
          </a:p>
        </p:txBody>
      </p:sp>
      <p:sp>
        <p:nvSpPr>
          <p:cNvPr id="118" name="Subtitle 2">
            <a:extLst>
              <a:ext uri="{FF2B5EF4-FFF2-40B4-BE49-F238E27FC236}">
                <a16:creationId xmlns:a16="http://schemas.microsoft.com/office/drawing/2014/main" id="{A25CCCA5-82F2-44E2-8F74-26212D4868D5}"/>
              </a:ext>
            </a:extLst>
          </p:cNvPr>
          <p:cNvSpPr>
            <a:spLocks noGrp="1"/>
          </p:cNvSpPr>
          <p:nvPr>
            <p:ph type="subTitle" idx="1"/>
          </p:nvPr>
        </p:nvSpPr>
        <p:spPr>
          <a:xfrm>
            <a:off x="265500" y="2803075"/>
            <a:ext cx="4045200" cy="1235100"/>
          </a:xfrm>
        </p:spPr>
        <p:txBody>
          <a:bodyPr/>
          <a:lstStyle/>
          <a:p>
            <a:pPr marL="114300" lvl="0" indent="0" rtl="0">
              <a:spcBef>
                <a:spcPts val="0"/>
              </a:spcBef>
              <a:spcAft>
                <a:spcPts val="0"/>
              </a:spcAft>
              <a:buSzPts val="1800"/>
            </a:pPr>
            <a:r>
              <a:rPr lang="en-GB"/>
              <a:t>Problém současnosti: </a:t>
            </a:r>
            <a:endParaRPr lang="en-US"/>
          </a:p>
          <a:p>
            <a:pPr marL="114300" lvl="0" indent="0" rtl="0">
              <a:spcBef>
                <a:spcPts val="0"/>
              </a:spcBef>
              <a:spcAft>
                <a:spcPts val="0"/>
              </a:spcAft>
              <a:buSzPts val="1800"/>
            </a:pPr>
            <a:r>
              <a:rPr lang="cs-CZ" sz="1800"/>
              <a:t>Dodatečné kurzové riziko </a:t>
            </a:r>
            <a:br>
              <a:rPr lang="en-US" sz="1800"/>
            </a:br>
            <a:r>
              <a:rPr lang="cs-CZ" sz="1800"/>
              <a:t>USD vs CZK</a:t>
            </a:r>
          </a:p>
          <a:p>
            <a:endParaRPr lang="en-US"/>
          </a:p>
        </p:txBody>
      </p:sp>
      <p:sp>
        <p:nvSpPr>
          <p:cNvPr id="113" name="Google Shape;113;p22"/>
          <p:cNvSpPr txBox="1">
            <a:spLocks noGrp="1"/>
          </p:cNvSpPr>
          <p:nvPr>
            <p:ph type="body" idx="2"/>
          </p:nvPr>
        </p:nvSpPr>
        <p:spPr>
          <a:xfrm>
            <a:off x="4939500" y="724075"/>
            <a:ext cx="3837000" cy="3695100"/>
          </a:xfrm>
        </p:spPr>
        <p:txBody>
          <a:bodyPr spcFirstLastPara="1" wrap="square" lIns="91425" tIns="91425" rIns="91425" bIns="91425" anchor="ctr" anchorCtr="0">
            <a:normAutofit/>
          </a:bodyPr>
          <a:lstStyle/>
          <a:p>
            <a:pPr marL="457200" lvl="0" indent="-342900" rtl="0">
              <a:spcBef>
                <a:spcPts val="0"/>
              </a:spcBef>
              <a:spcAft>
                <a:spcPts val="0"/>
              </a:spcAft>
              <a:buSzPts val="1800"/>
              <a:buChar char="-"/>
            </a:pPr>
            <a:r>
              <a:rPr lang="en-GB"/>
              <a:t>Kde primární zdroj fin = CZK</a:t>
            </a:r>
            <a:endParaRPr lang="cs-CZ"/>
          </a:p>
          <a:p>
            <a:pPr marL="457200" lvl="0" indent="-342900" rtl="0">
              <a:spcBef>
                <a:spcPts val="0"/>
              </a:spcBef>
              <a:spcAft>
                <a:spcPts val="0"/>
              </a:spcAft>
              <a:buSzPts val="1800"/>
              <a:buChar char="-"/>
            </a:pPr>
            <a:endParaRPr lang="en-GB"/>
          </a:p>
          <a:p>
            <a:pPr marL="457200" lvl="0" indent="-342900" rtl="0">
              <a:spcBef>
                <a:spcPts val="0"/>
              </a:spcBef>
              <a:spcAft>
                <a:spcPts val="0"/>
              </a:spcAft>
              <a:buSzPts val="1800"/>
              <a:buChar char="-"/>
            </a:pPr>
            <a:r>
              <a:rPr lang="en-GB"/>
              <a:t>Náhrada za DAI / USDT / USDC na některé activity</a:t>
            </a:r>
          </a:p>
          <a:p>
            <a:pPr marL="457200" lvl="0" indent="-342900" rtl="0">
              <a:spcBef>
                <a:spcPts val="0"/>
              </a:spcBef>
              <a:spcAft>
                <a:spcPts val="0"/>
              </a:spcAft>
              <a:buSzPts val="1800"/>
              <a:buChar char="-"/>
            </a:pPr>
            <a:endParaRPr lang="cs-CZ"/>
          </a:p>
          <a:p>
            <a:pPr marL="457200" lvl="0" indent="-342900" rtl="0">
              <a:spcBef>
                <a:spcPts val="1200"/>
              </a:spcBef>
              <a:spcAft>
                <a:spcPts val="0"/>
              </a:spcAft>
              <a:buSzPts val="1800"/>
              <a:buChar char="-"/>
            </a:pPr>
            <a:r>
              <a:rPr lang="en-GB"/>
              <a:t>DeFi pak mohou long/short/lend/… dCZK</a:t>
            </a:r>
            <a:endParaRPr lang="cs-CZ"/>
          </a:p>
        </p:txBody>
      </p:sp>
      <p:sp>
        <p:nvSpPr>
          <p:cNvPr id="5" name="Google Shape;9;p1">
            <a:extLst>
              <a:ext uri="{FF2B5EF4-FFF2-40B4-BE49-F238E27FC236}">
                <a16:creationId xmlns:a16="http://schemas.microsoft.com/office/drawing/2014/main" id="{67355289-C275-403B-A260-48B23488D807}"/>
              </a:ext>
            </a:extLst>
          </p:cNvPr>
          <p:cNvSpPr txBox="1"/>
          <p:nvPr/>
        </p:nvSpPr>
        <p:spPr>
          <a:xfrm>
            <a:off x="8750517" y="4675250"/>
            <a:ext cx="384900" cy="354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solidFill>
                  <a:srgbClr val="999999"/>
                </a:solidFill>
                <a:highlight>
                  <a:srgbClr val="FFFFFF"/>
                </a:highlight>
              </a:rPr>
              <a:t>🆁</a:t>
            </a:r>
            <a:r>
              <a:rPr lang="en-GB" sz="1200">
                <a:solidFill>
                  <a:srgbClr val="999999"/>
                </a:solidFill>
                <a:highlight>
                  <a:srgbClr val="FFFFFF"/>
                </a:highlight>
                <a:latin typeface="Roboto"/>
                <a:ea typeface="Roboto"/>
                <a:cs typeface="Roboto"/>
                <a:sym typeface="Roboto"/>
              </a:rPr>
              <a:t> </a:t>
            </a:r>
            <a:endParaRPr sz="1200">
              <a:solidFill>
                <a:srgbClr val="999999"/>
              </a:solidFill>
              <a:latin typeface="Roboto"/>
              <a:ea typeface="Roboto"/>
              <a:cs typeface="Roboto"/>
              <a:sym typeface="Roboto"/>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7">
            <a:extLst>
              <a:ext uri="{FF2B5EF4-FFF2-40B4-BE49-F238E27FC236}">
                <a16:creationId xmlns:a16="http://schemas.microsoft.com/office/drawing/2014/main" id="{1709F1D5-B0F1-4714-A239-E5B61C1619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6" y="0"/>
            <a:ext cx="9141714"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white"/>
              </a:solidFill>
              <a:latin typeface="Calibri" panose="020F0502020204030204"/>
            </a:endParaRPr>
          </a:p>
        </p:txBody>
      </p:sp>
      <p:sp>
        <p:nvSpPr>
          <p:cNvPr id="19" name="Rectangle: Rounded Corners 9">
            <a:extLst>
              <a:ext uri="{FF2B5EF4-FFF2-40B4-BE49-F238E27FC236}">
                <a16:creationId xmlns:a16="http://schemas.microsoft.com/office/drawing/2014/main" id="{228FB460-D3FF-4440-A020-05982A09E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5410" y="758284"/>
            <a:ext cx="3277394" cy="3277394"/>
          </a:xfrm>
          <a:prstGeom prst="roundRect">
            <a:avLst>
              <a:gd name="adj" fmla="val 2757"/>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white"/>
              </a:solidFill>
              <a:latin typeface="Calibri" panose="020F0502020204030204"/>
            </a:endParaRPr>
          </a:p>
        </p:txBody>
      </p:sp>
      <p:sp>
        <p:nvSpPr>
          <p:cNvPr id="2" name="Title 1">
            <a:extLst>
              <a:ext uri="{FF2B5EF4-FFF2-40B4-BE49-F238E27FC236}">
                <a16:creationId xmlns:a16="http://schemas.microsoft.com/office/drawing/2014/main" id="{7F2560F5-ABC4-4E4F-BA23-ECA718F5323A}"/>
              </a:ext>
            </a:extLst>
          </p:cNvPr>
          <p:cNvSpPr>
            <a:spLocks noGrp="1"/>
          </p:cNvSpPr>
          <p:nvPr>
            <p:ph type="title"/>
          </p:nvPr>
        </p:nvSpPr>
        <p:spPr>
          <a:xfrm>
            <a:off x="717619" y="834727"/>
            <a:ext cx="2952974" cy="3124508"/>
          </a:xfrm>
        </p:spPr>
        <p:txBody>
          <a:bodyPr>
            <a:normAutofit/>
          </a:bodyPr>
          <a:lstStyle/>
          <a:p>
            <a:r>
              <a:rPr lang="en-GB">
                <a:solidFill>
                  <a:srgbClr val="FFFFFF"/>
                </a:solidFill>
              </a:rPr>
              <a:t>Proč - use cases: Crypto users - P2P směna</a:t>
            </a:r>
            <a:endParaRPr lang="cs-CZ">
              <a:solidFill>
                <a:srgbClr val="FFFFFF"/>
              </a:solidFill>
            </a:endParaRPr>
          </a:p>
        </p:txBody>
      </p:sp>
      <p:sp>
        <p:nvSpPr>
          <p:cNvPr id="21" name="Freeform: Shape 11">
            <a:extLst>
              <a:ext uri="{FF2B5EF4-FFF2-40B4-BE49-F238E27FC236}">
                <a16:creationId xmlns:a16="http://schemas.microsoft.com/office/drawing/2014/main" id="{14847E93-7DC1-4D4B-8829-B19AA7137C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97897" y="0"/>
            <a:ext cx="866357" cy="443257"/>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800">
              <a:buClrTx/>
            </a:pPr>
            <a:endParaRPr lang="en-US" sz="1350" kern="1200">
              <a:solidFill>
                <a:prstClr val="white"/>
              </a:solidFill>
              <a:latin typeface="Calibri" panose="020F0502020204030204"/>
            </a:endParaRPr>
          </a:p>
        </p:txBody>
      </p:sp>
      <p:sp>
        <p:nvSpPr>
          <p:cNvPr id="23" name="Freeform: Shape 13">
            <a:extLst>
              <a:ext uri="{FF2B5EF4-FFF2-40B4-BE49-F238E27FC236}">
                <a16:creationId xmlns:a16="http://schemas.microsoft.com/office/drawing/2014/main" id="{5566D6E1-03A1-4D73-A4E0-35D74D568A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971134" y="-1"/>
            <a:ext cx="1303051" cy="719652"/>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defTabSz="685800">
              <a:buClrTx/>
            </a:pPr>
            <a:endParaRPr lang="en-US" sz="1350" kern="1200">
              <a:solidFill>
                <a:prstClr val="black"/>
              </a:solidFill>
              <a:latin typeface="Calibri" panose="020F0502020204030204"/>
              <a:ea typeface="+mn-ea"/>
              <a:cs typeface="+mn-cs"/>
            </a:endParaRPr>
          </a:p>
        </p:txBody>
      </p:sp>
      <p:sp>
        <p:nvSpPr>
          <p:cNvPr id="16" name="Freeform: Shape 15">
            <a:extLst>
              <a:ext uri="{FF2B5EF4-FFF2-40B4-BE49-F238E27FC236}">
                <a16:creationId xmlns:a16="http://schemas.microsoft.com/office/drawing/2014/main" id="{9F835A99-04AC-494A-A572-AFE8413CC9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2202623"/>
            <a:ext cx="119806" cy="414747"/>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4"/>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800">
              <a:buClrTx/>
            </a:pPr>
            <a:endParaRPr lang="en-US" sz="1350" kern="1200">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183A3794-772A-496D-B24A-263E3EDA1063}"/>
              </a:ext>
            </a:extLst>
          </p:cNvPr>
          <p:cNvSpPr>
            <a:spLocks noGrp="1"/>
          </p:cNvSpPr>
          <p:nvPr>
            <p:ph idx="1"/>
          </p:nvPr>
        </p:nvSpPr>
        <p:spPr>
          <a:xfrm>
            <a:off x="4572001" y="615660"/>
            <a:ext cx="3943349" cy="4078406"/>
          </a:xfrm>
        </p:spPr>
        <p:txBody>
          <a:bodyPr anchor="t">
            <a:normAutofit fontScale="92500"/>
          </a:bodyPr>
          <a:lstStyle/>
          <a:p>
            <a:pPr marL="342900" indent="-257175">
              <a:spcBef>
                <a:spcPts val="0"/>
              </a:spcBef>
              <a:buSzPts val="1800"/>
              <a:buChar char="-"/>
            </a:pPr>
            <a:r>
              <a:rPr lang="en-GB"/>
              <a:t>Pro adopci lidí nových do krypta </a:t>
            </a:r>
            <a:br>
              <a:rPr lang="en-GB"/>
            </a:br>
            <a:r>
              <a:rPr lang="en-GB"/>
              <a:t>( CZK based FIAT rampa )</a:t>
            </a:r>
          </a:p>
          <a:p>
            <a:pPr marL="342900" indent="0">
              <a:spcBef>
                <a:spcPts val="900"/>
              </a:spcBef>
              <a:buNone/>
            </a:pPr>
            <a:endParaRPr lang="en-GB"/>
          </a:p>
          <a:p>
            <a:pPr marL="342900" indent="-257175">
              <a:spcBef>
                <a:spcPts val="900"/>
              </a:spcBef>
              <a:buSzPts val="1800"/>
              <a:buChar char="-"/>
            </a:pPr>
            <a:r>
              <a:rPr lang="en-GB"/>
              <a:t>Prostě by to byl jen “technický” krok</a:t>
            </a:r>
          </a:p>
          <a:p>
            <a:pPr marL="342900" indent="0">
              <a:spcBef>
                <a:spcPts val="900"/>
              </a:spcBef>
              <a:buNone/>
            </a:pPr>
            <a:endParaRPr lang="en-GB"/>
          </a:p>
          <a:p>
            <a:pPr marL="342900" indent="-257175">
              <a:spcBef>
                <a:spcPts val="900"/>
              </a:spcBef>
              <a:buSzPts val="1800"/>
              <a:buChar char="-"/>
            </a:pPr>
            <a:r>
              <a:rPr lang="en-GB"/>
              <a:t>Možnost držet (dočasně) CZK na trustless krypto účtu</a:t>
            </a:r>
          </a:p>
          <a:p>
            <a:pPr marL="342900" indent="-257175">
              <a:spcBef>
                <a:spcPts val="900"/>
              </a:spcBef>
              <a:buSzPts val="1800"/>
              <a:buChar char="-"/>
            </a:pPr>
            <a:endParaRPr lang="en-GB"/>
          </a:p>
          <a:p>
            <a:pPr marL="342900" indent="-257175">
              <a:spcBef>
                <a:spcPts val="900"/>
              </a:spcBef>
              <a:buSzPts val="1800"/>
              <a:buChar char="-"/>
            </a:pPr>
            <a:r>
              <a:rPr lang="en-GB"/>
              <a:t>Bez potřeby bankovních transakcí mezi lidmi, tedy bez odhalování bankovní identity druhé straně</a:t>
            </a:r>
          </a:p>
          <a:p>
            <a:endParaRPr lang="cs-CZ"/>
          </a:p>
        </p:txBody>
      </p:sp>
      <p:sp>
        <p:nvSpPr>
          <p:cNvPr id="18" name="Freeform: Shape 17">
            <a:extLst>
              <a:ext uri="{FF2B5EF4-FFF2-40B4-BE49-F238E27FC236}">
                <a16:creationId xmlns:a16="http://schemas.microsoft.com/office/drawing/2014/main" id="{7B786209-1B0B-4CA9-9BDD-F7327066A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4376737"/>
            <a:ext cx="1161135" cy="766763"/>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pPr defTabSz="685800">
              <a:buClrTx/>
            </a:pPr>
            <a:endParaRPr lang="en-US" sz="1350" kern="1200">
              <a:solidFill>
                <a:prstClr val="black"/>
              </a:solidFill>
              <a:latin typeface="Calibri" panose="020F0502020204030204"/>
              <a:ea typeface="+mn-ea"/>
              <a:cs typeface="+mn-cs"/>
            </a:endParaRPr>
          </a:p>
        </p:txBody>
      </p:sp>
      <p:sp>
        <p:nvSpPr>
          <p:cNvPr id="20" name="Freeform: Shape 19">
            <a:extLst>
              <a:ext uri="{FF2B5EF4-FFF2-40B4-BE49-F238E27FC236}">
                <a16:creationId xmlns:a16="http://schemas.microsoft.com/office/drawing/2014/main" id="{2D2964BB-484D-45AE-AD66-D407D06296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563731" y="4288429"/>
            <a:ext cx="1328707" cy="855071"/>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defTabSz="685800">
              <a:buClrTx/>
            </a:pPr>
            <a:endParaRPr lang="en-US" sz="1350" kern="1200">
              <a:solidFill>
                <a:prstClr val="black"/>
              </a:solidFill>
              <a:latin typeface="Calibri" panose="020F0502020204030204"/>
              <a:ea typeface="+mn-ea"/>
              <a:cs typeface="+mn-cs"/>
            </a:endParaRPr>
          </a:p>
        </p:txBody>
      </p:sp>
      <p:sp>
        <p:nvSpPr>
          <p:cNvPr id="22" name="Freeform: Shape 21">
            <a:extLst>
              <a:ext uri="{FF2B5EF4-FFF2-40B4-BE49-F238E27FC236}">
                <a16:creationId xmlns:a16="http://schemas.microsoft.com/office/drawing/2014/main" id="{6691AC69-A76E-4DAB-B565-468B6B87AC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099729" y="4694067"/>
            <a:ext cx="1174455" cy="449434"/>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800">
              <a:buClrTx/>
            </a:pPr>
            <a:endParaRPr lang="en-US" sz="1350" kern="1200" dirty="0">
              <a:solidFill>
                <a:prstClr val="white"/>
              </a:solidFill>
              <a:latin typeface="Calibri" panose="020F0502020204030204"/>
            </a:endParaRPr>
          </a:p>
        </p:txBody>
      </p:sp>
      <p:sp>
        <p:nvSpPr>
          <p:cNvPr id="12" name="Google Shape;9;p1">
            <a:extLst>
              <a:ext uri="{FF2B5EF4-FFF2-40B4-BE49-F238E27FC236}">
                <a16:creationId xmlns:a16="http://schemas.microsoft.com/office/drawing/2014/main" id="{F0CD3746-562E-4A62-BF4B-A7B5DD5892A0}"/>
              </a:ext>
            </a:extLst>
          </p:cNvPr>
          <p:cNvSpPr txBox="1"/>
          <p:nvPr/>
        </p:nvSpPr>
        <p:spPr>
          <a:xfrm>
            <a:off x="8750517" y="4675250"/>
            <a:ext cx="384900" cy="354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solidFill>
                  <a:srgbClr val="999999"/>
                </a:solidFill>
                <a:highlight>
                  <a:srgbClr val="FFFFFF"/>
                </a:highlight>
              </a:rPr>
              <a:t>🆁</a:t>
            </a:r>
            <a:r>
              <a:rPr lang="en-GB" sz="1200">
                <a:solidFill>
                  <a:srgbClr val="999999"/>
                </a:solidFill>
                <a:highlight>
                  <a:srgbClr val="FFFFFF"/>
                </a:highlight>
                <a:latin typeface="Roboto"/>
                <a:ea typeface="Roboto"/>
                <a:cs typeface="Roboto"/>
                <a:sym typeface="Roboto"/>
              </a:rPr>
              <a:t> </a:t>
            </a:r>
            <a:endParaRPr sz="1200">
              <a:solidFill>
                <a:srgbClr val="999999"/>
              </a:solidFill>
              <a:latin typeface="Roboto"/>
              <a:ea typeface="Roboto"/>
              <a:cs typeface="Roboto"/>
              <a:sym typeface="Roboto"/>
            </a:endParaRPr>
          </a:p>
        </p:txBody>
      </p:sp>
    </p:spTree>
    <p:extLst>
      <p:ext uri="{BB962C8B-B14F-4D97-AF65-F5344CB8AC3E}">
        <p14:creationId xmlns:p14="http://schemas.microsoft.com/office/powerpoint/2010/main" val="28751923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2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Proč use cases: DAOs</a:t>
            </a:r>
            <a:endParaRPr/>
          </a:p>
        </p:txBody>
      </p:sp>
      <p:sp>
        <p:nvSpPr>
          <p:cNvPr id="119" name="Google Shape;119;p2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fontScale="92500" lnSpcReduction="10000"/>
          </a:bodyPr>
          <a:lstStyle/>
          <a:p>
            <a:pPr marL="457200" lvl="0" indent="-334327" algn="l" rtl="0">
              <a:spcBef>
                <a:spcPts val="0"/>
              </a:spcBef>
              <a:spcAft>
                <a:spcPts val="0"/>
              </a:spcAft>
              <a:buSzPct val="100000"/>
              <a:buChar char="-"/>
            </a:pPr>
            <a:r>
              <a:rPr lang="en-GB"/>
              <a:t>Pro DAO je typické ovládání svého treasury</a:t>
            </a:r>
            <a:endParaRPr/>
          </a:p>
          <a:p>
            <a:pPr marL="457200" lvl="0" indent="0" algn="l" rtl="0">
              <a:spcBef>
                <a:spcPts val="1200"/>
              </a:spcBef>
              <a:spcAft>
                <a:spcPts val="0"/>
              </a:spcAft>
              <a:buNone/>
            </a:pPr>
            <a:endParaRPr/>
          </a:p>
          <a:p>
            <a:pPr marL="457200" lvl="0" indent="-334327" algn="l" rtl="0">
              <a:spcBef>
                <a:spcPts val="1200"/>
              </a:spcBef>
              <a:spcAft>
                <a:spcPts val="0"/>
              </a:spcAft>
              <a:buSzPct val="100000"/>
              <a:buChar char="-"/>
            </a:pPr>
            <a:r>
              <a:rPr lang="en-GB"/>
              <a:t>DAO potřebuje řídit nejen uplatňování treasury na dílčí projekty, ale i samotné treasury jako takové.</a:t>
            </a:r>
            <a:endParaRPr/>
          </a:p>
          <a:p>
            <a:pPr marL="0" lvl="0" indent="0" algn="l" rtl="0">
              <a:spcBef>
                <a:spcPts val="1200"/>
              </a:spcBef>
              <a:spcAft>
                <a:spcPts val="0"/>
              </a:spcAft>
              <a:buNone/>
            </a:pPr>
            <a:endParaRPr/>
          </a:p>
          <a:p>
            <a:pPr marL="457200" lvl="0" indent="-334327" algn="l" rtl="0">
              <a:spcBef>
                <a:spcPts val="1200"/>
              </a:spcBef>
              <a:spcAft>
                <a:spcPts val="0"/>
              </a:spcAft>
              <a:buSzPct val="100000"/>
              <a:buChar char="-"/>
            </a:pPr>
            <a:r>
              <a:rPr lang="en-GB"/>
              <a:t>Jedním ze způsobů je diverzifikovat treasury (např. ETH 80%, stablecoin 20%)</a:t>
            </a:r>
            <a:endParaRPr/>
          </a:p>
          <a:p>
            <a:pPr marL="457200" lvl="0" indent="0" algn="l" rtl="0">
              <a:spcBef>
                <a:spcPts val="1200"/>
              </a:spcBef>
              <a:spcAft>
                <a:spcPts val="0"/>
              </a:spcAft>
              <a:buNone/>
            </a:pPr>
            <a:endParaRPr/>
          </a:p>
          <a:p>
            <a:pPr marL="457200" lvl="0" indent="-334327" algn="l" rtl="0">
              <a:spcBef>
                <a:spcPts val="1200"/>
              </a:spcBef>
              <a:spcAft>
                <a:spcPts val="0"/>
              </a:spcAft>
              <a:buSzPct val="100000"/>
              <a:buChar char="-"/>
            </a:pPr>
            <a:r>
              <a:rPr lang="en-GB"/>
              <a:t>DAO potřebuje nakupovat a tedy budgetovat externí služby - tedy za FIAT</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Proč - use cases: Česká DAO (a sdružení)</a:t>
            </a:r>
            <a:endParaRPr/>
          </a:p>
        </p:txBody>
      </p:sp>
      <p:sp>
        <p:nvSpPr>
          <p:cNvPr id="143" name="Google Shape;143;p2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t>Pokud organizace potřebuje fungovat v českém kontextu = sbírat a vynakládat prostředky v CZK denominaci</a:t>
            </a:r>
            <a:endParaRPr/>
          </a:p>
          <a:p>
            <a:pPr marL="0" lvl="0" indent="0" algn="l" rtl="0">
              <a:spcBef>
                <a:spcPts val="1200"/>
              </a:spcBef>
              <a:spcAft>
                <a:spcPts val="1200"/>
              </a:spcAft>
              <a:buNone/>
            </a:pP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2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Daňaři - názor na stable coin (dCZK)</a:t>
            </a:r>
            <a:endParaRPr/>
          </a:p>
        </p:txBody>
      </p:sp>
      <p:sp>
        <p:nvSpPr>
          <p:cNvPr id="125" name="Google Shape;125;p2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lnSpcReduction="10000"/>
          </a:bodyPr>
          <a:lstStyle/>
          <a:p>
            <a:pPr marL="0" lvl="0" indent="0" algn="l" rtl="0">
              <a:spcBef>
                <a:spcPts val="0"/>
              </a:spcBef>
              <a:spcAft>
                <a:spcPts val="0"/>
              </a:spcAft>
              <a:buNone/>
            </a:pPr>
            <a:r>
              <a:rPr lang="en-GB"/>
              <a:t>"Stablecoiny jsou fajn, je mi jedno zda to je USD (TETHER), EUR, ci CZK."</a:t>
            </a:r>
            <a:endParaRPr/>
          </a:p>
          <a:p>
            <a:pPr marL="0" lvl="0" indent="0" algn="l" rtl="0">
              <a:spcBef>
                <a:spcPts val="1200"/>
              </a:spcBef>
              <a:spcAft>
                <a:spcPts val="0"/>
              </a:spcAft>
              <a:buClr>
                <a:schemeClr val="dk1"/>
              </a:buClr>
              <a:buSzPts val="1100"/>
              <a:buFont typeface="Arial"/>
              <a:buNone/>
            </a:pPr>
            <a:endParaRPr/>
          </a:p>
          <a:p>
            <a:pPr marL="0" lvl="0" indent="0" algn="l" rtl="0">
              <a:spcBef>
                <a:spcPts val="1200"/>
              </a:spcBef>
              <a:spcAft>
                <a:spcPts val="0"/>
              </a:spcAft>
              <a:buNone/>
            </a:pPr>
            <a:r>
              <a:rPr lang="en-GB"/>
              <a:t>"Ano, u USD a EUR pak musime pracovat s kurzovymi rozdily."</a:t>
            </a:r>
            <a:endParaRPr/>
          </a:p>
          <a:p>
            <a:pPr marL="0" lvl="0" indent="0" algn="l" rtl="0">
              <a:spcBef>
                <a:spcPts val="1200"/>
              </a:spcBef>
              <a:spcAft>
                <a:spcPts val="0"/>
              </a:spcAft>
              <a:buClr>
                <a:schemeClr val="dk1"/>
              </a:buClr>
              <a:buSzPts val="1100"/>
              <a:buFont typeface="Arial"/>
              <a:buNone/>
            </a:pPr>
            <a:endParaRPr/>
          </a:p>
          <a:p>
            <a:pPr marL="0" lvl="0" indent="0" algn="l" rtl="0">
              <a:spcBef>
                <a:spcPts val="1200"/>
              </a:spcBef>
              <a:spcAft>
                <a:spcPts val="0"/>
              </a:spcAft>
              <a:buClr>
                <a:schemeClr val="dk1"/>
              </a:buClr>
              <a:buSzPts val="1100"/>
              <a:buFont typeface="Arial"/>
              <a:buNone/>
            </a:pPr>
            <a:r>
              <a:rPr lang="en-GB"/>
              <a:t>"Nicmene i stablecoin musime ted brat jako nehmotny movity majetek."</a:t>
            </a:r>
            <a:endParaRPr/>
          </a:p>
          <a:p>
            <a:pPr marL="0" lvl="0" indent="0" algn="l" rtl="0">
              <a:spcBef>
                <a:spcPts val="1200"/>
              </a:spcBef>
              <a:spcAft>
                <a:spcPts val="0"/>
              </a:spcAft>
              <a:buNone/>
            </a:pPr>
            <a:endParaRPr/>
          </a:p>
          <a:p>
            <a:pPr marL="0" lvl="0" indent="0" algn="l" rtl="0">
              <a:spcBef>
                <a:spcPts val="1200"/>
              </a:spcBef>
              <a:spcAft>
                <a:spcPts val="1200"/>
              </a:spcAft>
              <a:buNone/>
            </a:pPr>
            <a:r>
              <a:rPr lang="en-GB" i="1"/>
              <a:t>Klasifikaci mozna zmeni regulace FATF / EU hamornizace v 2023.</a:t>
            </a:r>
            <a:endParaRPr i="1"/>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2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Právníci - názor na stablecoin</a:t>
            </a:r>
            <a:endParaRPr/>
          </a:p>
        </p:txBody>
      </p:sp>
      <p:sp>
        <p:nvSpPr>
          <p:cNvPr id="131" name="Google Shape;131;p2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114300" lvl="0" indent="0" algn="l" rtl="0">
              <a:spcBef>
                <a:spcPts val="0"/>
              </a:spcBef>
              <a:spcAft>
                <a:spcPts val="0"/>
              </a:spcAft>
              <a:buSzPts val="1800"/>
              <a:buNone/>
            </a:pPr>
            <a:r>
              <a:rPr lang="en-GB"/>
              <a:t>Open point:</a:t>
            </a:r>
          </a:p>
          <a:p>
            <a:pPr marL="457200" lvl="0" indent="-342900" algn="l" rtl="0">
              <a:spcBef>
                <a:spcPts val="0"/>
              </a:spcBef>
              <a:spcAft>
                <a:spcPts val="0"/>
              </a:spcAft>
              <a:buSzPts val="1800"/>
              <a:buChar char="-"/>
            </a:pPr>
            <a:endParaRPr lang="en-GB"/>
          </a:p>
          <a:p>
            <a:pPr marL="457200" lvl="0" indent="-342900" algn="l" rtl="0">
              <a:spcBef>
                <a:spcPts val="0"/>
              </a:spcBef>
              <a:spcAft>
                <a:spcPts val="0"/>
              </a:spcAft>
              <a:buSzPts val="1800"/>
              <a:buChar char="-"/>
            </a:pPr>
            <a:r>
              <a:rPr lang="en-GB"/>
              <a:t>Výzva – pojďme probrat…</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Proč - use cases: Směnárny na CZ trhu</a:t>
            </a:r>
            <a:endParaRPr/>
          </a:p>
        </p:txBody>
      </p:sp>
      <p:sp>
        <p:nvSpPr>
          <p:cNvPr id="137" name="Google Shape;137;p26"/>
          <p:cNvSpPr txBox="1">
            <a:spLocks noGrp="1"/>
          </p:cNvSpPr>
          <p:nvPr>
            <p:ph type="body" idx="1"/>
          </p:nvPr>
        </p:nvSpPr>
        <p:spPr>
          <a:xfrm>
            <a:off x="311700" y="1152475"/>
            <a:ext cx="8520600" cy="3816000"/>
          </a:xfrm>
          <a:prstGeom prst="rect">
            <a:avLst/>
          </a:prstGeom>
        </p:spPr>
        <p:txBody>
          <a:bodyPr spcFirstLastPara="1" wrap="square" lIns="91425" tIns="91425" rIns="91425" bIns="91425" anchor="t" anchorCtr="0">
            <a:normAutofit fontScale="92500" lnSpcReduction="10000"/>
          </a:bodyPr>
          <a:lstStyle/>
          <a:p>
            <a:pPr marL="457200" lvl="0" indent="-342900" algn="l" rtl="0">
              <a:lnSpc>
                <a:spcPct val="150000"/>
              </a:lnSpc>
              <a:spcBef>
                <a:spcPts val="0"/>
              </a:spcBef>
              <a:spcAft>
                <a:spcPts val="0"/>
              </a:spcAft>
              <a:buSzPts val="1800"/>
              <a:buChar char="-"/>
            </a:pPr>
            <a:r>
              <a:rPr lang="en-GB"/>
              <a:t>Pro adopci lidí nových do krypta ( czk based FIAT rampa )</a:t>
            </a:r>
            <a:endParaRPr/>
          </a:p>
          <a:p>
            <a:pPr marL="457200" lvl="0" indent="-342900" algn="l" rtl="0">
              <a:lnSpc>
                <a:spcPct val="150000"/>
              </a:lnSpc>
              <a:spcBef>
                <a:spcPts val="0"/>
              </a:spcBef>
              <a:spcAft>
                <a:spcPts val="0"/>
              </a:spcAft>
              <a:buSzPts val="1800"/>
              <a:buChar char="-"/>
            </a:pPr>
            <a:r>
              <a:rPr lang="en-GB"/>
              <a:t>Zákazníci mohou přesouvat v rámci směnárny dCZK (narozdíl od FIAT CZK)</a:t>
            </a:r>
            <a:endParaRPr/>
          </a:p>
          <a:p>
            <a:pPr marL="457200" lvl="0" indent="-342900" algn="l" rtl="0">
              <a:lnSpc>
                <a:spcPct val="150000"/>
              </a:lnSpc>
              <a:spcBef>
                <a:spcPts val="0"/>
              </a:spcBef>
              <a:spcAft>
                <a:spcPts val="0"/>
              </a:spcAft>
              <a:buSzPts val="1800"/>
              <a:buChar char="-"/>
            </a:pPr>
            <a:r>
              <a:rPr lang="en-GB"/>
              <a:t>Směnárna může držet dlouho dCZK (narozdíl od FIAT CZK) (regulace)</a:t>
            </a:r>
            <a:endParaRPr/>
          </a:p>
          <a:p>
            <a:pPr marL="457200" lvl="0" indent="-342900" algn="l" rtl="0">
              <a:lnSpc>
                <a:spcPct val="150000"/>
              </a:lnSpc>
              <a:spcBef>
                <a:spcPts val="0"/>
              </a:spcBef>
              <a:spcAft>
                <a:spcPts val="0"/>
              </a:spcAft>
              <a:buSzPts val="1800"/>
              <a:buChar char="-"/>
            </a:pPr>
            <a:r>
              <a:rPr lang="en-GB"/>
              <a:t>Zřejmě hodně ulehčení pro interní procesy související s regulacemi</a:t>
            </a:r>
            <a:endParaRPr/>
          </a:p>
          <a:p>
            <a:pPr marL="0" lvl="0" indent="0" algn="l" rtl="0">
              <a:lnSpc>
                <a:spcPct val="150000"/>
              </a:lnSpc>
              <a:spcBef>
                <a:spcPts val="1200"/>
              </a:spcBef>
              <a:spcAft>
                <a:spcPts val="0"/>
              </a:spcAft>
              <a:buNone/>
            </a:pPr>
            <a:endParaRPr/>
          </a:p>
          <a:p>
            <a:pPr marL="457200" lvl="0" indent="-342900" algn="l" rtl="0">
              <a:lnSpc>
                <a:spcPct val="150000"/>
              </a:lnSpc>
              <a:spcBef>
                <a:spcPts val="1200"/>
              </a:spcBef>
              <a:spcAft>
                <a:spcPts val="0"/>
              </a:spcAft>
              <a:buSzPts val="1800"/>
              <a:buChar char="-"/>
            </a:pPr>
            <a:r>
              <a:rPr lang="en-GB"/>
              <a:t>Nicméně otázka spreadu </a:t>
            </a:r>
            <a:endParaRPr/>
          </a:p>
          <a:p>
            <a:pPr marL="914400" lvl="0" indent="0" algn="l" rtl="0">
              <a:lnSpc>
                <a:spcPct val="150000"/>
              </a:lnSpc>
              <a:spcBef>
                <a:spcPts val="1200"/>
              </a:spcBef>
              <a:spcAft>
                <a:spcPts val="0"/>
              </a:spcAft>
              <a:buNone/>
            </a:pPr>
            <a:r>
              <a:rPr lang="en-GB"/>
              <a:t>ideálně pro adopci by </a:t>
            </a:r>
            <a:r>
              <a:rPr lang="en-GB" b="1"/>
              <a:t>spread dCZK:CZK měl být 0</a:t>
            </a:r>
            <a:endParaRPr b="1"/>
          </a:p>
          <a:p>
            <a:pPr marL="457200" lvl="0" indent="-342900" algn="l" rtl="0">
              <a:lnSpc>
                <a:spcPct val="150000"/>
              </a:lnSpc>
              <a:spcBef>
                <a:spcPts val="1200"/>
              </a:spcBef>
              <a:spcAft>
                <a:spcPts val="0"/>
              </a:spcAft>
              <a:buSzPts val="1800"/>
              <a:buChar char="-"/>
            </a:pPr>
            <a:r>
              <a:rPr lang="en-GB"/>
              <a:t>Jak 0 spread umožnit?</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76D570-7AD5-49A1-B8C6-607EFD0792A4}"/>
              </a:ext>
            </a:extLst>
          </p:cNvPr>
          <p:cNvSpPr>
            <a:spLocks noGrp="1"/>
          </p:cNvSpPr>
          <p:nvPr>
            <p:ph type="title"/>
          </p:nvPr>
        </p:nvSpPr>
        <p:spPr>
          <a:xfrm>
            <a:off x="265500" y="1233175"/>
            <a:ext cx="4045200" cy="1482300"/>
          </a:xfrm>
        </p:spPr>
        <p:txBody>
          <a:bodyPr wrap="square" anchor="b">
            <a:normAutofit/>
          </a:bodyPr>
          <a:lstStyle/>
          <a:p>
            <a:r>
              <a:rPr lang="en-GB"/>
              <a:t>Proč: Obchodní firmy</a:t>
            </a:r>
            <a:endParaRPr lang="cs-CZ"/>
          </a:p>
        </p:txBody>
      </p:sp>
      <p:sp>
        <p:nvSpPr>
          <p:cNvPr id="8" name="Subtitle 2">
            <a:extLst>
              <a:ext uri="{FF2B5EF4-FFF2-40B4-BE49-F238E27FC236}">
                <a16:creationId xmlns:a16="http://schemas.microsoft.com/office/drawing/2014/main" id="{BA67CE08-5386-4528-BFC5-28D867F3370C}"/>
              </a:ext>
            </a:extLst>
          </p:cNvPr>
          <p:cNvSpPr>
            <a:spLocks noGrp="1"/>
          </p:cNvSpPr>
          <p:nvPr>
            <p:ph type="subTitle" idx="1"/>
          </p:nvPr>
        </p:nvSpPr>
        <p:spPr>
          <a:xfrm>
            <a:off x="265500" y="2803075"/>
            <a:ext cx="4045200" cy="1235100"/>
          </a:xfrm>
        </p:spPr>
        <p:txBody>
          <a:bodyPr/>
          <a:lstStyle/>
          <a:p>
            <a:r>
              <a:rPr lang="en-US"/>
              <a:t>Proč tady není uvedena cena v ETH / BTC / LTC ?</a:t>
            </a:r>
          </a:p>
        </p:txBody>
      </p:sp>
      <p:pic>
        <p:nvPicPr>
          <p:cNvPr id="6" name="Picture 2">
            <a:extLst>
              <a:ext uri="{FF2B5EF4-FFF2-40B4-BE49-F238E27FC236}">
                <a16:creationId xmlns:a16="http://schemas.microsoft.com/office/drawing/2014/main" id="{057BD10A-A685-41F4-8A2A-9B36A76C2DA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5022" t="37125" r="18523" b="3240"/>
          <a:stretch/>
        </p:blipFill>
        <p:spPr bwMode="auto">
          <a:xfrm>
            <a:off x="4569088" y="1"/>
            <a:ext cx="4574912" cy="4403678"/>
          </a:xfrm>
          <a:prstGeom prst="rect">
            <a:avLst/>
          </a:prstGeom>
          <a:noFill/>
          <a:extLst>
            <a:ext uri="{909E8E84-426E-40DD-AFC4-6F175D3DCCD1}">
              <a14:hiddenFill xmlns:a14="http://schemas.microsoft.com/office/drawing/2010/main">
                <a:solidFill>
                  <a:srgbClr val="FFFFFF"/>
                </a:solidFill>
              </a14:hiddenFill>
            </a:ext>
          </a:extLst>
        </p:spPr>
      </p:pic>
      <p:sp>
        <p:nvSpPr>
          <p:cNvPr id="7" name="Google Shape;9;p1">
            <a:extLst>
              <a:ext uri="{FF2B5EF4-FFF2-40B4-BE49-F238E27FC236}">
                <a16:creationId xmlns:a16="http://schemas.microsoft.com/office/drawing/2014/main" id="{2C8DB35F-3C25-4BD2-AB7C-6F56612714BC}"/>
              </a:ext>
            </a:extLst>
          </p:cNvPr>
          <p:cNvSpPr txBox="1"/>
          <p:nvPr/>
        </p:nvSpPr>
        <p:spPr>
          <a:xfrm>
            <a:off x="8750517" y="4675250"/>
            <a:ext cx="384900" cy="354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solidFill>
                  <a:srgbClr val="999999"/>
                </a:solidFill>
                <a:highlight>
                  <a:srgbClr val="FFFFFF"/>
                </a:highlight>
              </a:rPr>
              <a:t>🆁</a:t>
            </a:r>
            <a:r>
              <a:rPr lang="en-GB" sz="1200">
                <a:solidFill>
                  <a:srgbClr val="999999"/>
                </a:solidFill>
                <a:highlight>
                  <a:srgbClr val="FFFFFF"/>
                </a:highlight>
                <a:latin typeface="Roboto"/>
                <a:ea typeface="Roboto"/>
                <a:cs typeface="Roboto"/>
                <a:sym typeface="Roboto"/>
              </a:rPr>
              <a:t> </a:t>
            </a:r>
            <a:endParaRPr sz="1200">
              <a:solidFill>
                <a:srgbClr val="999999"/>
              </a:solidFill>
              <a:latin typeface="Roboto"/>
              <a:ea typeface="Roboto"/>
              <a:cs typeface="Roboto"/>
              <a:sym typeface="Roboto"/>
            </a:endParaRPr>
          </a:p>
        </p:txBody>
      </p:sp>
    </p:spTree>
    <p:extLst>
      <p:ext uri="{BB962C8B-B14F-4D97-AF65-F5344CB8AC3E}">
        <p14:creationId xmlns:p14="http://schemas.microsoft.com/office/powerpoint/2010/main" val="12772972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4"/>
          <p:cNvSpPr txBox="1">
            <a:spLocks noGrp="1"/>
          </p:cNvSpPr>
          <p:nvPr>
            <p:ph type="title"/>
          </p:nvPr>
        </p:nvSpPr>
        <p:spPr>
          <a:xfrm>
            <a:off x="265500" y="1233175"/>
            <a:ext cx="4045200" cy="1482300"/>
          </a:xfrm>
        </p:spPr>
        <p:txBody>
          <a:bodyPr spcFirstLastPara="1" wrap="square" lIns="91425" tIns="91425" rIns="91425" bIns="91425" anchor="b" anchorCtr="0">
            <a:normAutofit/>
          </a:bodyPr>
          <a:lstStyle/>
          <a:p>
            <a:pPr marL="0" lvl="0" indent="0" rtl="0">
              <a:spcBef>
                <a:spcPts val="0"/>
              </a:spcBef>
              <a:spcAft>
                <a:spcPts val="0"/>
              </a:spcAft>
              <a:buNone/>
            </a:pPr>
            <a:r>
              <a:rPr lang="en-GB"/>
              <a:t>Proč CZK stablecoin</a:t>
            </a:r>
            <a:endParaRPr lang="cs-CZ"/>
          </a:p>
        </p:txBody>
      </p:sp>
      <p:sp>
        <p:nvSpPr>
          <p:cNvPr id="67" name="Subtitle 2">
            <a:extLst>
              <a:ext uri="{FF2B5EF4-FFF2-40B4-BE49-F238E27FC236}">
                <a16:creationId xmlns:a16="http://schemas.microsoft.com/office/drawing/2014/main" id="{5F58F24C-2080-4C0F-B9E3-F99DB2C2832F}"/>
              </a:ext>
            </a:extLst>
          </p:cNvPr>
          <p:cNvSpPr>
            <a:spLocks noGrp="1"/>
          </p:cNvSpPr>
          <p:nvPr>
            <p:ph type="subTitle" idx="1"/>
          </p:nvPr>
        </p:nvSpPr>
        <p:spPr>
          <a:xfrm>
            <a:off x="265500" y="2803075"/>
            <a:ext cx="4045200" cy="1235100"/>
          </a:xfrm>
        </p:spPr>
        <p:txBody>
          <a:bodyPr/>
          <a:lstStyle/>
          <a:p>
            <a:r>
              <a:rPr lang="en-GB"/>
              <a:t>hlavní motivy</a:t>
            </a:r>
            <a:endParaRPr lang="en-US"/>
          </a:p>
        </p:txBody>
      </p:sp>
      <p:sp>
        <p:nvSpPr>
          <p:cNvPr id="62" name="Google Shape;62;p14"/>
          <p:cNvSpPr txBox="1">
            <a:spLocks noGrp="1"/>
          </p:cNvSpPr>
          <p:nvPr>
            <p:ph type="body" idx="2"/>
          </p:nvPr>
        </p:nvSpPr>
        <p:spPr>
          <a:xfrm>
            <a:off x="4939500" y="724075"/>
            <a:ext cx="3837000" cy="4220964"/>
          </a:xfrm>
        </p:spPr>
        <p:txBody>
          <a:bodyPr spcFirstLastPara="1" wrap="square" lIns="91425" tIns="91425" rIns="91425" bIns="91425" anchor="ctr" anchorCtr="0">
            <a:normAutofit/>
          </a:bodyPr>
          <a:lstStyle/>
          <a:p>
            <a:pPr marL="285750" indent="-285750">
              <a:lnSpc>
                <a:spcPct val="100000"/>
              </a:lnSpc>
              <a:spcBef>
                <a:spcPts val="1200"/>
              </a:spcBef>
            </a:pPr>
            <a:r>
              <a:rPr lang="en-GB" sz="1700"/>
              <a:t>Česko má silný crypto engineering, ale slabší výslednou přidanou hodnotu v tomto odvětví.</a:t>
            </a:r>
          </a:p>
          <a:p>
            <a:pPr marL="285750" indent="-285750">
              <a:lnSpc>
                <a:spcPct val="100000"/>
              </a:lnSpc>
              <a:spcBef>
                <a:spcPts val="1200"/>
              </a:spcBef>
            </a:pPr>
            <a:r>
              <a:rPr lang="en-GB" sz="1700"/>
              <a:t>“Udělejme z Česka kryptoměnové Švýcarsko.”</a:t>
            </a:r>
          </a:p>
          <a:p>
            <a:pPr marL="285750" indent="-285750">
              <a:lnSpc>
                <a:spcPct val="100000"/>
              </a:lnSpc>
              <a:spcBef>
                <a:spcPts val="1200"/>
              </a:spcBef>
            </a:pPr>
            <a:r>
              <a:rPr lang="en-GB" sz="1700"/>
              <a:t>Adopce krypta a DeFi na CZ trhu</a:t>
            </a:r>
          </a:p>
          <a:p>
            <a:pPr marL="285750" indent="-285750">
              <a:lnSpc>
                <a:spcPct val="100000"/>
              </a:lnSpc>
              <a:spcBef>
                <a:spcPts val="1200"/>
              </a:spcBef>
              <a:spcAft>
                <a:spcPts val="1200"/>
              </a:spcAft>
            </a:pPr>
            <a:r>
              <a:rPr lang="en-GB" sz="1700"/>
              <a:t>Podvědomé vnímání známé hodnoty v DeFi</a:t>
            </a:r>
          </a:p>
          <a:p>
            <a:pPr marL="285750" indent="-285750">
              <a:lnSpc>
                <a:spcPct val="100000"/>
              </a:lnSpc>
              <a:spcBef>
                <a:spcPts val="1200"/>
              </a:spcBef>
              <a:spcAft>
                <a:spcPts val="1200"/>
              </a:spcAft>
            </a:pPr>
            <a:r>
              <a:rPr lang="en-GB" sz="1700"/>
              <a:t>Vynechání USD stablecoins jako prostředníka, který přináší další kurzové riziko.</a:t>
            </a:r>
          </a:p>
        </p:txBody>
      </p:sp>
      <p:sp>
        <p:nvSpPr>
          <p:cNvPr id="5" name="Google Shape;9;p1">
            <a:extLst>
              <a:ext uri="{FF2B5EF4-FFF2-40B4-BE49-F238E27FC236}">
                <a16:creationId xmlns:a16="http://schemas.microsoft.com/office/drawing/2014/main" id="{33A965FD-F25A-4CC3-9E4A-DF78B39E75FD}"/>
              </a:ext>
            </a:extLst>
          </p:cNvPr>
          <p:cNvSpPr txBox="1"/>
          <p:nvPr/>
        </p:nvSpPr>
        <p:spPr>
          <a:xfrm>
            <a:off x="8750517" y="4675250"/>
            <a:ext cx="384900" cy="354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solidFill>
                  <a:srgbClr val="999999"/>
                </a:solidFill>
                <a:highlight>
                  <a:srgbClr val="FFFFFF"/>
                </a:highlight>
              </a:rPr>
              <a:t>🆁</a:t>
            </a:r>
            <a:r>
              <a:rPr lang="en-GB" sz="1200">
                <a:solidFill>
                  <a:srgbClr val="999999"/>
                </a:solidFill>
                <a:highlight>
                  <a:srgbClr val="FFFFFF"/>
                </a:highlight>
                <a:latin typeface="Roboto"/>
                <a:ea typeface="Roboto"/>
                <a:cs typeface="Roboto"/>
                <a:sym typeface="Roboto"/>
              </a:rPr>
              <a:t> </a:t>
            </a:r>
            <a:endParaRPr sz="1200">
              <a:solidFill>
                <a:srgbClr val="999999"/>
              </a:solidFill>
              <a:latin typeface="Roboto"/>
              <a:ea typeface="Roboto"/>
              <a:cs typeface="Roboto"/>
              <a:sym typeface="Roboto"/>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2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Proč: Obchodní firmy</a:t>
            </a:r>
            <a:endParaRPr/>
          </a:p>
        </p:txBody>
      </p:sp>
      <p:sp>
        <p:nvSpPr>
          <p:cNvPr id="149" name="Google Shape;149;p28"/>
          <p:cNvSpPr txBox="1">
            <a:spLocks noGrp="1"/>
          </p:cNvSpPr>
          <p:nvPr>
            <p:ph type="body" idx="1"/>
          </p:nvPr>
        </p:nvSpPr>
        <p:spPr>
          <a:xfrm>
            <a:off x="311699" y="972050"/>
            <a:ext cx="8604837" cy="3941700"/>
          </a:xfrm>
          <a:prstGeom prst="rect">
            <a:avLst/>
          </a:prstGeom>
        </p:spPr>
        <p:txBody>
          <a:bodyPr spcFirstLastPara="1" wrap="square" lIns="91425" tIns="91425" rIns="91425" bIns="91425" anchor="t" anchorCtr="0">
            <a:normAutofit/>
          </a:bodyPr>
          <a:lstStyle/>
          <a:p>
            <a:pPr marL="457200" lvl="0" indent="-325755" algn="l" rtl="0">
              <a:spcBef>
                <a:spcPts val="0"/>
              </a:spcBef>
              <a:spcAft>
                <a:spcPts val="0"/>
              </a:spcAft>
              <a:buSzPct val="100000"/>
              <a:buChar char="-"/>
            </a:pPr>
            <a:r>
              <a:rPr lang="en-GB"/>
              <a:t>Prodej zboží a služeb za krypto:</a:t>
            </a:r>
          </a:p>
          <a:p>
            <a:pPr lvl="1" indent="-325755">
              <a:buSzPct val="100000"/>
              <a:buChar char="-"/>
            </a:pPr>
            <a:r>
              <a:rPr lang="en-GB"/>
              <a:t>Nabídka v dCZK, pokud se bojí volatility (tedy obdoba jako teď)</a:t>
            </a:r>
            <a:endParaRPr/>
          </a:p>
          <a:p>
            <a:pPr marL="914400" lvl="1" indent="-304165" algn="l" rtl="0">
              <a:spcBef>
                <a:spcPts val="0"/>
              </a:spcBef>
              <a:spcAft>
                <a:spcPts val="0"/>
              </a:spcAft>
              <a:buSzPct val="100000"/>
              <a:buChar char="-"/>
            </a:pPr>
            <a:r>
              <a:rPr lang="en-GB"/>
              <a:t>Zjednodušení účetnictví</a:t>
            </a:r>
            <a:endParaRPr/>
          </a:p>
          <a:p>
            <a:pPr marL="914400" lvl="1" indent="-304165" algn="l" rtl="0">
              <a:spcBef>
                <a:spcPts val="0"/>
              </a:spcBef>
              <a:spcAft>
                <a:spcPts val="0"/>
              </a:spcAft>
              <a:buSzPct val="100000"/>
              <a:buChar char="-"/>
            </a:pPr>
            <a:r>
              <a:rPr lang="en-GB"/>
              <a:t>Snížení nákladů za platbu kartou (pokud by byla k dCZK platební apka s POS terminálem)</a:t>
            </a:r>
            <a:endParaRPr/>
          </a:p>
          <a:p>
            <a:pPr marL="457200" lvl="0" indent="-325755" algn="l" rtl="0">
              <a:spcBef>
                <a:spcPts val="1200"/>
              </a:spcBef>
              <a:spcAft>
                <a:spcPts val="0"/>
              </a:spcAft>
              <a:buSzPct val="100000"/>
              <a:buChar char="-"/>
            </a:pPr>
            <a:r>
              <a:rPr lang="en-GB"/>
              <a:t>Výplaty mezd</a:t>
            </a:r>
            <a:endParaRPr/>
          </a:p>
          <a:p>
            <a:pPr marL="914400" lvl="1" indent="-304165" algn="l" rtl="0">
              <a:spcBef>
                <a:spcPts val="0"/>
              </a:spcBef>
              <a:spcAft>
                <a:spcPts val="0"/>
              </a:spcAft>
              <a:buSzPct val="100000"/>
              <a:buChar char="-"/>
            </a:pPr>
            <a:r>
              <a:rPr lang="en-GB"/>
              <a:t>Teď se musí dát minimální část mzdy v CZK, zbytek může být v crypto</a:t>
            </a:r>
            <a:endParaRPr/>
          </a:p>
          <a:p>
            <a:pPr marL="914400" lvl="1" indent="-304165" algn="l" rtl="0">
              <a:spcBef>
                <a:spcPts val="0"/>
              </a:spcBef>
              <a:spcAft>
                <a:spcPts val="0"/>
              </a:spcAft>
              <a:buSzPct val="100000"/>
              <a:buChar char="-"/>
            </a:pPr>
            <a:r>
              <a:rPr lang="en-GB"/>
              <a:t>Možná by takto mohla být celá čistá mzda v dCZK?</a:t>
            </a:r>
            <a:endParaRPr/>
          </a:p>
          <a:p>
            <a:pPr marL="914400" lvl="1" indent="-304165" algn="l" rtl="0">
              <a:spcBef>
                <a:spcPts val="0"/>
              </a:spcBef>
              <a:spcAft>
                <a:spcPts val="0"/>
              </a:spcAft>
              <a:buSzPct val="100000"/>
              <a:buChar char="-"/>
            </a:pPr>
            <a:r>
              <a:rPr lang="en-GB"/>
              <a:t>Daně, soc. + zdrav transakce nicméně zůstanou ve FIAT</a:t>
            </a:r>
            <a:endParaRPr/>
          </a:p>
          <a:p>
            <a:pPr marL="457200" lvl="0" indent="-325755" algn="l" rtl="0">
              <a:spcBef>
                <a:spcPts val="1200"/>
              </a:spcBef>
              <a:spcAft>
                <a:spcPts val="0"/>
              </a:spcAft>
              <a:buSzPct val="100000"/>
              <a:buChar char="-"/>
            </a:pPr>
            <a:r>
              <a:rPr lang="en-GB"/>
              <a:t>Nákup subdodávek - supply chain</a:t>
            </a:r>
            <a:endParaRPr/>
          </a:p>
          <a:p>
            <a:pPr marL="457200" lvl="0" indent="-325755" algn="l" rtl="0">
              <a:spcBef>
                <a:spcPts val="1200"/>
              </a:spcBef>
              <a:spcAft>
                <a:spcPts val="0"/>
              </a:spcAft>
              <a:buSzPct val="100000"/>
              <a:buChar char="-"/>
            </a:pPr>
            <a:r>
              <a:rPr lang="en-GB"/>
              <a:t>Treasury</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3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Kde se setkat s dCZK - peněžní interfaces (k pořešení)</a:t>
            </a:r>
            <a:endParaRPr/>
          </a:p>
        </p:txBody>
      </p:sp>
      <p:sp>
        <p:nvSpPr>
          <p:cNvPr id="173" name="Google Shape;173;p32"/>
          <p:cNvSpPr txBox="1">
            <a:spLocks noGrp="1"/>
          </p:cNvSpPr>
          <p:nvPr>
            <p:ph type="body" idx="1"/>
          </p:nvPr>
        </p:nvSpPr>
        <p:spPr>
          <a:xfrm>
            <a:off x="311700" y="1152474"/>
            <a:ext cx="8520600" cy="3921943"/>
          </a:xfrm>
          <a:prstGeom prst="rect">
            <a:avLst/>
          </a:prstGeom>
        </p:spPr>
        <p:txBody>
          <a:bodyPr spcFirstLastPara="1" wrap="square" lIns="91425" tIns="91425" rIns="91425" bIns="91425" anchor="t" anchorCtr="0">
            <a:normAutofit fontScale="92500" lnSpcReduction="10000"/>
          </a:bodyPr>
          <a:lstStyle/>
          <a:p>
            <a:pPr marL="457200" lvl="0" indent="-308610" algn="l" rtl="0">
              <a:spcBef>
                <a:spcPts val="0"/>
              </a:spcBef>
              <a:spcAft>
                <a:spcPts val="0"/>
              </a:spcAft>
              <a:buSzPct val="100000"/>
              <a:buChar char="-"/>
            </a:pPr>
            <a:r>
              <a:rPr lang="en-GB"/>
              <a:t>Dapps a DeFi tools</a:t>
            </a:r>
            <a:endParaRPr/>
          </a:p>
          <a:p>
            <a:pPr marL="457200" lvl="0" indent="-308610" algn="l" rtl="0">
              <a:spcBef>
                <a:spcPts val="0"/>
              </a:spcBef>
              <a:spcAft>
                <a:spcPts val="0"/>
              </a:spcAft>
              <a:buSzPct val="100000"/>
              <a:buChar char="-"/>
            </a:pPr>
            <a:r>
              <a:rPr lang="en-GB"/>
              <a:t>Mobile apps</a:t>
            </a:r>
            <a:endParaRPr/>
          </a:p>
          <a:p>
            <a:pPr marL="457200" lvl="0" indent="-308610" algn="l" rtl="0">
              <a:spcBef>
                <a:spcPts val="0"/>
              </a:spcBef>
              <a:spcAft>
                <a:spcPts val="0"/>
              </a:spcAft>
              <a:buSzPct val="100000"/>
              <a:buChar char="-"/>
            </a:pPr>
            <a:r>
              <a:rPr lang="en-GB"/>
              <a:t>Wallets</a:t>
            </a:r>
            <a:endParaRPr/>
          </a:p>
          <a:p>
            <a:pPr marL="457200" lvl="0" indent="-308610" algn="l" rtl="0">
              <a:spcBef>
                <a:spcPts val="0"/>
              </a:spcBef>
              <a:spcAft>
                <a:spcPts val="0"/>
              </a:spcAft>
              <a:buSzPct val="100000"/>
              <a:buChar char="-"/>
            </a:pPr>
            <a:r>
              <a:rPr lang="en-GB"/>
              <a:t>HW wallets</a:t>
            </a:r>
            <a:endParaRPr/>
          </a:p>
          <a:p>
            <a:pPr marL="457200" lvl="0" indent="-308610" algn="l" rtl="0">
              <a:spcBef>
                <a:spcPts val="0"/>
              </a:spcBef>
              <a:spcAft>
                <a:spcPts val="0"/>
              </a:spcAft>
              <a:buSzPct val="100000"/>
              <a:buChar char="-"/>
            </a:pPr>
            <a:r>
              <a:rPr lang="en-GB"/>
              <a:t>P2P apps</a:t>
            </a:r>
            <a:endParaRPr/>
          </a:p>
          <a:p>
            <a:pPr marL="457200" lvl="0" indent="-308610" algn="l" rtl="0">
              <a:spcBef>
                <a:spcPts val="0"/>
              </a:spcBef>
              <a:spcAft>
                <a:spcPts val="0"/>
              </a:spcAft>
              <a:buSzPct val="100000"/>
              <a:buChar char="-"/>
            </a:pPr>
            <a:r>
              <a:rPr lang="en-GB"/>
              <a:t>Směnárny</a:t>
            </a:r>
            <a:endParaRPr/>
          </a:p>
          <a:p>
            <a:pPr marL="457200" lvl="0" indent="-308610" algn="l" rtl="0">
              <a:spcBef>
                <a:spcPts val="0"/>
              </a:spcBef>
              <a:spcAft>
                <a:spcPts val="0"/>
              </a:spcAft>
              <a:buSzPct val="100000"/>
              <a:buChar char="-"/>
            </a:pPr>
            <a:r>
              <a:rPr lang="en-GB"/>
              <a:t>DEXs, CEXs</a:t>
            </a:r>
            <a:endParaRPr/>
          </a:p>
          <a:p>
            <a:pPr marL="457200" lvl="0" indent="-308610" algn="l" rtl="0">
              <a:spcBef>
                <a:spcPts val="0"/>
              </a:spcBef>
              <a:spcAft>
                <a:spcPts val="0"/>
              </a:spcAft>
              <a:buSzPct val="100000"/>
              <a:buChar char="-"/>
            </a:pPr>
            <a:r>
              <a:rPr lang="en-GB"/>
              <a:t>Automatizovaná gateway pro dCZK účet &lt;---&gt; CZK bankovní účet ?</a:t>
            </a:r>
            <a:endParaRPr/>
          </a:p>
          <a:p>
            <a:pPr marL="457200" lvl="0" indent="-308610" algn="l" rtl="0">
              <a:spcBef>
                <a:spcPts val="0"/>
              </a:spcBef>
              <a:spcAft>
                <a:spcPts val="0"/>
              </a:spcAft>
              <a:buSzPct val="100000"/>
              <a:buChar char="-"/>
            </a:pPr>
            <a:r>
              <a:rPr lang="en-GB"/>
              <a:t>POS terminal - mobile apka pro fyz. obchody pro příjem dCZK plateb</a:t>
            </a:r>
            <a:endParaRPr/>
          </a:p>
          <a:p>
            <a:pPr marL="457200" lvl="0" indent="-308610" algn="l" rtl="0">
              <a:spcBef>
                <a:spcPts val="0"/>
              </a:spcBef>
              <a:spcAft>
                <a:spcPts val="0"/>
              </a:spcAft>
              <a:buSzPct val="100000"/>
              <a:buChar char="-"/>
            </a:pPr>
            <a:r>
              <a:rPr lang="en-GB"/>
              <a:t>Eshop integrace (SW package pro majoritní eshops)</a:t>
            </a:r>
            <a:endParaRPr/>
          </a:p>
          <a:p>
            <a:pPr marL="457200" lvl="0" indent="-308610" algn="l" rtl="0">
              <a:spcBef>
                <a:spcPts val="0"/>
              </a:spcBef>
              <a:spcAft>
                <a:spcPts val="0"/>
              </a:spcAft>
              <a:buSzPct val="100000"/>
              <a:buChar char="-"/>
            </a:pPr>
            <a:r>
              <a:rPr lang="en-GB"/>
              <a:t>Eshop payment gateways (gopay, …)</a:t>
            </a:r>
            <a:endParaRPr/>
          </a:p>
          <a:p>
            <a:pPr marL="457200" lvl="0" indent="-308610" algn="l" rtl="0">
              <a:spcBef>
                <a:spcPts val="0"/>
              </a:spcBef>
              <a:spcAft>
                <a:spcPts val="0"/>
              </a:spcAft>
              <a:buSzPct val="100000"/>
              <a:buChar char="-"/>
            </a:pPr>
            <a:r>
              <a:rPr lang="en-GB"/>
              <a:t>Crypto ATMs</a:t>
            </a:r>
          </a:p>
          <a:p>
            <a:pPr marL="457200" lvl="0" indent="-308610" algn="l" rtl="0">
              <a:spcBef>
                <a:spcPts val="0"/>
              </a:spcBef>
              <a:spcAft>
                <a:spcPts val="0"/>
              </a:spcAft>
              <a:buSzPct val="100000"/>
              <a:buChar char="-"/>
            </a:pPr>
            <a:r>
              <a:rPr lang="en-GB"/>
              <a:t>…</a:t>
            </a:r>
            <a:endParaRPr/>
          </a:p>
          <a:p>
            <a:pPr marL="0" lvl="0" indent="0" algn="l" rtl="0">
              <a:spcBef>
                <a:spcPts val="1200"/>
              </a:spcBef>
              <a:spcAft>
                <a:spcPts val="0"/>
              </a:spcAft>
              <a:buNone/>
            </a:pP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29"/>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GB"/>
              <a:t>REGULACE</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3F0BE705-B8B3-4997-A5B7-3576593393A7}"/>
              </a:ext>
            </a:extLst>
          </p:cNvPr>
          <p:cNvPicPr>
            <a:picLocks noChangeAspect="1"/>
          </p:cNvPicPr>
          <p:nvPr/>
        </p:nvPicPr>
        <p:blipFill>
          <a:blip r:embed="rId3"/>
          <a:stretch>
            <a:fillRect/>
          </a:stretch>
        </p:blipFill>
        <p:spPr>
          <a:xfrm rot="2406150">
            <a:off x="4557735" y="465297"/>
            <a:ext cx="5215147" cy="1680169"/>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2" name="Title 1">
            <a:extLst>
              <a:ext uri="{FF2B5EF4-FFF2-40B4-BE49-F238E27FC236}">
                <a16:creationId xmlns:a16="http://schemas.microsoft.com/office/drawing/2014/main" id="{20A445BB-AE35-44A3-8044-1CEA509F942A}"/>
              </a:ext>
            </a:extLst>
          </p:cNvPr>
          <p:cNvSpPr>
            <a:spLocks noGrp="1"/>
          </p:cNvSpPr>
          <p:nvPr>
            <p:ph type="title"/>
          </p:nvPr>
        </p:nvSpPr>
        <p:spPr/>
        <p:txBody>
          <a:bodyPr>
            <a:normAutofit fontScale="90000"/>
          </a:bodyPr>
          <a:lstStyle/>
          <a:p>
            <a:r>
              <a:rPr lang="en-US"/>
              <a:t>EU</a:t>
            </a:r>
            <a:endParaRPr lang="cs-CZ"/>
          </a:p>
        </p:txBody>
      </p:sp>
      <p:pic>
        <p:nvPicPr>
          <p:cNvPr id="5" name="Picture 4">
            <a:extLst>
              <a:ext uri="{FF2B5EF4-FFF2-40B4-BE49-F238E27FC236}">
                <a16:creationId xmlns:a16="http://schemas.microsoft.com/office/drawing/2014/main" id="{9F079C8F-B095-46D1-B22B-235D5EA026C2}"/>
              </a:ext>
            </a:extLst>
          </p:cNvPr>
          <p:cNvPicPr>
            <a:picLocks noChangeAspect="1"/>
          </p:cNvPicPr>
          <p:nvPr/>
        </p:nvPicPr>
        <p:blipFill>
          <a:blip r:embed="rId4"/>
          <a:stretch>
            <a:fillRect/>
          </a:stretch>
        </p:blipFill>
        <p:spPr>
          <a:xfrm>
            <a:off x="247576" y="761987"/>
            <a:ext cx="6086520" cy="1809763"/>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7" name="Picture 6">
            <a:extLst>
              <a:ext uri="{FF2B5EF4-FFF2-40B4-BE49-F238E27FC236}">
                <a16:creationId xmlns:a16="http://schemas.microsoft.com/office/drawing/2014/main" id="{5797AF0A-79B1-44A0-835E-D2F137C8A582}"/>
              </a:ext>
            </a:extLst>
          </p:cNvPr>
          <p:cNvPicPr>
            <a:picLocks noChangeAspect="1"/>
          </p:cNvPicPr>
          <p:nvPr/>
        </p:nvPicPr>
        <p:blipFill>
          <a:blip r:embed="rId5"/>
          <a:stretch>
            <a:fillRect/>
          </a:stretch>
        </p:blipFill>
        <p:spPr>
          <a:xfrm rot="469694">
            <a:off x="2601036" y="3266789"/>
            <a:ext cx="5981744" cy="142876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9" name="Picture 8">
            <a:extLst>
              <a:ext uri="{FF2B5EF4-FFF2-40B4-BE49-F238E27FC236}">
                <a16:creationId xmlns:a16="http://schemas.microsoft.com/office/drawing/2014/main" id="{592456F5-3E75-43BB-A10D-2C8D2DFE230A}"/>
              </a:ext>
            </a:extLst>
          </p:cNvPr>
          <p:cNvPicPr>
            <a:picLocks noChangeAspect="1"/>
          </p:cNvPicPr>
          <p:nvPr/>
        </p:nvPicPr>
        <p:blipFill>
          <a:blip r:embed="rId6"/>
          <a:stretch>
            <a:fillRect/>
          </a:stretch>
        </p:blipFill>
        <p:spPr>
          <a:xfrm rot="20973162">
            <a:off x="-134153" y="2989955"/>
            <a:ext cx="7014903" cy="723897"/>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21148759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D75A5B51-0925-4835-8511-A0DD17EAA9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white"/>
              </a:solidFill>
              <a:latin typeface="Calibri" panose="020F0502020204030204"/>
            </a:endParaRPr>
          </a:p>
        </p:txBody>
      </p:sp>
      <p:sp>
        <p:nvSpPr>
          <p:cNvPr id="2" name="Title 1">
            <a:extLst>
              <a:ext uri="{FF2B5EF4-FFF2-40B4-BE49-F238E27FC236}">
                <a16:creationId xmlns:a16="http://schemas.microsoft.com/office/drawing/2014/main" id="{0E9DC01C-8139-49E4-BE0F-2ADAB5D79518}"/>
              </a:ext>
            </a:extLst>
          </p:cNvPr>
          <p:cNvSpPr>
            <a:spLocks noGrp="1"/>
          </p:cNvSpPr>
          <p:nvPr>
            <p:ph type="title"/>
          </p:nvPr>
        </p:nvSpPr>
        <p:spPr>
          <a:xfrm>
            <a:off x="459487" y="273844"/>
            <a:ext cx="3971261" cy="1547856"/>
          </a:xfrm>
        </p:spPr>
        <p:txBody>
          <a:bodyPr anchor="b">
            <a:normAutofit/>
          </a:bodyPr>
          <a:lstStyle/>
          <a:p>
            <a:r>
              <a:rPr lang="en-US" sz="4050"/>
              <a:t>Vadil by CZK stablecoin ČNB?</a:t>
            </a:r>
            <a:endParaRPr lang="cs-CZ" sz="4050"/>
          </a:p>
        </p:txBody>
      </p:sp>
      <p:sp>
        <p:nvSpPr>
          <p:cNvPr id="26" name="Sketch line">
            <a:extLst>
              <a:ext uri="{FF2B5EF4-FFF2-40B4-BE49-F238E27FC236}">
                <a16:creationId xmlns:a16="http://schemas.microsoft.com/office/drawing/2014/main" id="{5CDFD20D-8E4F-4E3A-AF87-93F23E0D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8650" y="1987636"/>
            <a:ext cx="3257550" cy="13716"/>
          </a:xfrm>
          <a:custGeom>
            <a:avLst/>
            <a:gdLst>
              <a:gd name="connsiteX0" fmla="*/ 0 w 3257550"/>
              <a:gd name="connsiteY0" fmla="*/ 0 h 13716"/>
              <a:gd name="connsiteX1" fmla="*/ 618935 w 3257550"/>
              <a:gd name="connsiteY1" fmla="*/ 0 h 13716"/>
              <a:gd name="connsiteX2" fmla="*/ 1270445 w 3257550"/>
              <a:gd name="connsiteY2" fmla="*/ 0 h 13716"/>
              <a:gd name="connsiteX3" fmla="*/ 1954530 w 3257550"/>
              <a:gd name="connsiteY3" fmla="*/ 0 h 13716"/>
              <a:gd name="connsiteX4" fmla="*/ 2638616 w 3257550"/>
              <a:gd name="connsiteY4" fmla="*/ 0 h 13716"/>
              <a:gd name="connsiteX5" fmla="*/ 3257550 w 3257550"/>
              <a:gd name="connsiteY5" fmla="*/ 0 h 13716"/>
              <a:gd name="connsiteX6" fmla="*/ 3257550 w 3257550"/>
              <a:gd name="connsiteY6" fmla="*/ 13716 h 13716"/>
              <a:gd name="connsiteX7" fmla="*/ 2540889 w 3257550"/>
              <a:gd name="connsiteY7" fmla="*/ 13716 h 13716"/>
              <a:gd name="connsiteX8" fmla="*/ 1824228 w 3257550"/>
              <a:gd name="connsiteY8" fmla="*/ 13716 h 13716"/>
              <a:gd name="connsiteX9" fmla="*/ 1172718 w 3257550"/>
              <a:gd name="connsiteY9" fmla="*/ 13716 h 13716"/>
              <a:gd name="connsiteX10" fmla="*/ 0 w 3257550"/>
              <a:gd name="connsiteY10" fmla="*/ 13716 h 13716"/>
              <a:gd name="connsiteX11" fmla="*/ 0 w 3257550"/>
              <a:gd name="connsiteY11" fmla="*/ 0 h 13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7550" h="13716" fill="none" extrusionOk="0">
                <a:moveTo>
                  <a:pt x="0" y="0"/>
                </a:moveTo>
                <a:cubicBezTo>
                  <a:pt x="222571" y="-4581"/>
                  <a:pt x="395946" y="-20429"/>
                  <a:pt x="618935" y="0"/>
                </a:cubicBezTo>
                <a:cubicBezTo>
                  <a:pt x="841925" y="20429"/>
                  <a:pt x="1064831" y="-497"/>
                  <a:pt x="1270445" y="0"/>
                </a:cubicBezTo>
                <a:cubicBezTo>
                  <a:pt x="1476059" y="497"/>
                  <a:pt x="1673547" y="428"/>
                  <a:pt x="1954530" y="0"/>
                </a:cubicBezTo>
                <a:cubicBezTo>
                  <a:pt x="2235513" y="-428"/>
                  <a:pt x="2452407" y="27906"/>
                  <a:pt x="2638616" y="0"/>
                </a:cubicBezTo>
                <a:cubicBezTo>
                  <a:pt x="2824825" y="-27906"/>
                  <a:pt x="3043878" y="-22618"/>
                  <a:pt x="3257550" y="0"/>
                </a:cubicBezTo>
                <a:cubicBezTo>
                  <a:pt x="3257070" y="2989"/>
                  <a:pt x="3256909" y="10166"/>
                  <a:pt x="3257550" y="13716"/>
                </a:cubicBezTo>
                <a:cubicBezTo>
                  <a:pt x="2955505" y="25346"/>
                  <a:pt x="2697243" y="37148"/>
                  <a:pt x="2540889" y="13716"/>
                </a:cubicBezTo>
                <a:cubicBezTo>
                  <a:pt x="2384535" y="-9716"/>
                  <a:pt x="2114539" y="1659"/>
                  <a:pt x="1824228" y="13716"/>
                </a:cubicBezTo>
                <a:cubicBezTo>
                  <a:pt x="1533917" y="25773"/>
                  <a:pt x="1462450" y="19465"/>
                  <a:pt x="1172718" y="13716"/>
                </a:cubicBezTo>
                <a:cubicBezTo>
                  <a:pt x="882986" y="7968"/>
                  <a:pt x="500637" y="19920"/>
                  <a:pt x="0" y="13716"/>
                </a:cubicBezTo>
                <a:cubicBezTo>
                  <a:pt x="182" y="9317"/>
                  <a:pt x="482" y="5285"/>
                  <a:pt x="0" y="0"/>
                </a:cubicBezTo>
                <a:close/>
              </a:path>
              <a:path w="3257550" h="13716" stroke="0" extrusionOk="0">
                <a:moveTo>
                  <a:pt x="0" y="0"/>
                </a:moveTo>
                <a:cubicBezTo>
                  <a:pt x="278434" y="16845"/>
                  <a:pt x="441207" y="-24568"/>
                  <a:pt x="618935" y="0"/>
                </a:cubicBezTo>
                <a:cubicBezTo>
                  <a:pt x="796663" y="24568"/>
                  <a:pt x="985120" y="5689"/>
                  <a:pt x="1172718" y="0"/>
                </a:cubicBezTo>
                <a:cubicBezTo>
                  <a:pt x="1360316" y="-5689"/>
                  <a:pt x="1666432" y="29765"/>
                  <a:pt x="1889379" y="0"/>
                </a:cubicBezTo>
                <a:cubicBezTo>
                  <a:pt x="2112326" y="-29765"/>
                  <a:pt x="2378171" y="13184"/>
                  <a:pt x="2508314" y="0"/>
                </a:cubicBezTo>
                <a:cubicBezTo>
                  <a:pt x="2638457" y="-13184"/>
                  <a:pt x="2897393" y="-18048"/>
                  <a:pt x="3257550" y="0"/>
                </a:cubicBezTo>
                <a:cubicBezTo>
                  <a:pt x="3257058" y="2764"/>
                  <a:pt x="3257248" y="8747"/>
                  <a:pt x="3257550" y="13716"/>
                </a:cubicBezTo>
                <a:cubicBezTo>
                  <a:pt x="3005417" y="-174"/>
                  <a:pt x="2789824" y="18921"/>
                  <a:pt x="2606040" y="13716"/>
                </a:cubicBezTo>
                <a:cubicBezTo>
                  <a:pt x="2422256" y="8512"/>
                  <a:pt x="2161816" y="12473"/>
                  <a:pt x="1889379" y="13716"/>
                </a:cubicBezTo>
                <a:cubicBezTo>
                  <a:pt x="1616942" y="14959"/>
                  <a:pt x="1456938" y="23973"/>
                  <a:pt x="1335595" y="13716"/>
                </a:cubicBezTo>
                <a:cubicBezTo>
                  <a:pt x="1214252" y="3459"/>
                  <a:pt x="876335" y="21723"/>
                  <a:pt x="684085" y="13716"/>
                </a:cubicBezTo>
                <a:cubicBezTo>
                  <a:pt x="491835" y="5710"/>
                  <a:pt x="213058" y="-1140"/>
                  <a:pt x="0" y="13716"/>
                </a:cubicBezTo>
                <a:cubicBezTo>
                  <a:pt x="614" y="9981"/>
                  <a:pt x="600" y="5402"/>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45B31AB1-814A-4E81-9533-C9315CDF22DE}"/>
              </a:ext>
            </a:extLst>
          </p:cNvPr>
          <p:cNvSpPr>
            <a:spLocks noGrp="1"/>
          </p:cNvSpPr>
          <p:nvPr>
            <p:ph idx="1"/>
          </p:nvPr>
        </p:nvSpPr>
        <p:spPr>
          <a:xfrm>
            <a:off x="459487" y="2385792"/>
            <a:ext cx="3660377" cy="2451718"/>
          </a:xfrm>
        </p:spPr>
        <p:txBody>
          <a:bodyPr>
            <a:normAutofit/>
          </a:bodyPr>
          <a:lstStyle/>
          <a:p>
            <a:pPr marL="0" indent="0">
              <a:buNone/>
            </a:pPr>
            <a:r>
              <a:rPr lang="en-US" sz="1650"/>
              <a:t>dCZK by nemusel konkurovat monetární politice ČNB</a:t>
            </a:r>
          </a:p>
          <a:p>
            <a:pPr marL="0" indent="0">
              <a:buNone/>
            </a:pPr>
            <a:endParaRPr lang="en-US" sz="1650"/>
          </a:p>
          <a:p>
            <a:pPr marL="0" indent="0">
              <a:buNone/>
            </a:pPr>
            <a:r>
              <a:rPr lang="en-US" sz="1650"/>
              <a:t> = není aditivní do měnové zásoby</a:t>
            </a:r>
          </a:p>
          <a:p>
            <a:pPr marL="0" indent="0">
              <a:buNone/>
            </a:pPr>
            <a:endParaRPr lang="en-US" sz="1650"/>
          </a:p>
          <a:p>
            <a:pPr marL="0" indent="0">
              <a:buNone/>
            </a:pPr>
            <a:r>
              <a:rPr lang="en-US" sz="1650"/>
              <a:t> = je spíše reflexí části TradFi zásoby v krypto světě</a:t>
            </a:r>
          </a:p>
          <a:p>
            <a:endParaRPr lang="cs-CZ" sz="1650"/>
          </a:p>
        </p:txBody>
      </p:sp>
      <p:pic>
        <p:nvPicPr>
          <p:cNvPr id="13" name="Picture 12" descr="A picture containing object, coin&#10;&#10;Description automatically generated">
            <a:extLst>
              <a:ext uri="{FF2B5EF4-FFF2-40B4-BE49-F238E27FC236}">
                <a16:creationId xmlns:a16="http://schemas.microsoft.com/office/drawing/2014/main" id="{B74169AF-17DD-4817-A013-E00DFD699D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24138" y="355862"/>
            <a:ext cx="1952704" cy="1894122"/>
          </a:xfrm>
          <a:prstGeom prst="rect">
            <a:avLst/>
          </a:prstGeom>
        </p:spPr>
      </p:pic>
      <p:pic>
        <p:nvPicPr>
          <p:cNvPr id="9" name="Picture 8" descr="A picture containing coin&#10;&#10;Description automatically generated">
            <a:extLst>
              <a:ext uri="{FF2B5EF4-FFF2-40B4-BE49-F238E27FC236}">
                <a16:creationId xmlns:a16="http://schemas.microsoft.com/office/drawing/2014/main" id="{E6BA6006-7E7D-4371-AF41-20B3E82D3058}"/>
              </a:ext>
            </a:extLst>
          </p:cNvPr>
          <p:cNvPicPr>
            <a:picLocks noChangeAspect="1"/>
          </p:cNvPicPr>
          <p:nvPr/>
        </p:nvPicPr>
        <p:blipFill>
          <a:blip r:embed="rId4">
            <a:extLst>
              <a:ext uri="{BEBA8EAE-BF5A-486C-A8C5-ECC9F3942E4B}">
                <a14:imgProps xmlns:a14="http://schemas.microsoft.com/office/drawing/2010/main">
                  <a14:imgLayer r:embed="rId5">
                    <a14:imgEffect>
                      <a14:artisticPaintStrokes/>
                    </a14:imgEffect>
                  </a14:imgLayer>
                </a14:imgProps>
              </a:ext>
              <a:ext uri="{28A0092B-C50C-407E-A947-70E740481C1C}">
                <a14:useLocalDpi xmlns:a14="http://schemas.microsoft.com/office/drawing/2010/main" val="0"/>
              </a:ext>
            </a:extLst>
          </a:blip>
          <a:stretch>
            <a:fillRect/>
          </a:stretch>
        </p:blipFill>
        <p:spPr>
          <a:xfrm flipH="1">
            <a:off x="6918246" y="406409"/>
            <a:ext cx="1952704" cy="1894122"/>
          </a:xfrm>
          <a:prstGeom prst="rect">
            <a:avLst/>
          </a:prstGeom>
          <a:scene3d>
            <a:camera prst="orthographicFront">
              <a:rot lat="0" lon="899970" rev="0"/>
            </a:camera>
            <a:lightRig rig="threePt" dir="t"/>
          </a:scene3d>
        </p:spPr>
      </p:pic>
      <p:pic>
        <p:nvPicPr>
          <p:cNvPr id="7" name="Picture 6" descr="Chart, line chart&#10;&#10;Description automatically generated">
            <a:extLst>
              <a:ext uri="{FF2B5EF4-FFF2-40B4-BE49-F238E27FC236}">
                <a16:creationId xmlns:a16="http://schemas.microsoft.com/office/drawing/2014/main" id="{992CD1B8-E461-494A-8C42-461A23D8A2E8}"/>
              </a:ext>
            </a:extLst>
          </p:cNvPr>
          <p:cNvPicPr>
            <a:picLocks noChangeAspect="1"/>
          </p:cNvPicPr>
          <p:nvPr/>
        </p:nvPicPr>
        <p:blipFill>
          <a:blip r:embed="rId6"/>
          <a:stretch>
            <a:fillRect/>
          </a:stretch>
        </p:blipFill>
        <p:spPr>
          <a:xfrm>
            <a:off x="4430748" y="2369154"/>
            <a:ext cx="4151089" cy="2615187"/>
          </a:xfrm>
          <a:prstGeom prst="rect">
            <a:avLst/>
          </a:prstGeom>
        </p:spPr>
      </p:pic>
      <p:sp>
        <p:nvSpPr>
          <p:cNvPr id="14" name="Rectangle: Rounded Corners 13">
            <a:extLst>
              <a:ext uri="{FF2B5EF4-FFF2-40B4-BE49-F238E27FC236}">
                <a16:creationId xmlns:a16="http://schemas.microsoft.com/office/drawing/2014/main" id="{AADE9A1B-560D-41BD-8DA2-341ACF1B86A9}"/>
              </a:ext>
            </a:extLst>
          </p:cNvPr>
          <p:cNvSpPr/>
          <p:nvPr/>
        </p:nvSpPr>
        <p:spPr>
          <a:xfrm>
            <a:off x="6556524" y="236691"/>
            <a:ext cx="2445085" cy="2132464"/>
          </a:xfrm>
          <a:prstGeom prst="roundRect">
            <a:avLst>
              <a:gd name="adj" fmla="val 3047"/>
            </a:avLst>
          </a:prstGeom>
          <a:solidFill>
            <a:schemeClr val="accent1">
              <a:alpha val="47000"/>
            </a:schemeClr>
          </a:solidFill>
          <a:scene3d>
            <a:camera prst="perspectiveContrastingLeftFacing">
              <a:rot lat="623785" lon="2636333" rev="21386782"/>
            </a:camera>
            <a:lightRig rig="threePt" dir="t"/>
          </a:scene3d>
          <a:sp3d>
            <a:bevelT prst="relaxedIns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cs-CZ" sz="1350" kern="1200">
              <a:solidFill>
                <a:prstClr val="white"/>
              </a:solidFill>
              <a:latin typeface="Calibri" panose="020F0502020204030204"/>
            </a:endParaRPr>
          </a:p>
        </p:txBody>
      </p:sp>
      <p:sp>
        <p:nvSpPr>
          <p:cNvPr id="15" name="TextBox 14">
            <a:extLst>
              <a:ext uri="{FF2B5EF4-FFF2-40B4-BE49-F238E27FC236}">
                <a16:creationId xmlns:a16="http://schemas.microsoft.com/office/drawing/2014/main" id="{01B03428-DBF6-4BE7-98A1-16ECF5B9187F}"/>
              </a:ext>
            </a:extLst>
          </p:cNvPr>
          <p:cNvSpPr txBox="1"/>
          <p:nvPr/>
        </p:nvSpPr>
        <p:spPr>
          <a:xfrm rot="499129">
            <a:off x="7019058" y="216321"/>
            <a:ext cx="776175" cy="300082"/>
          </a:xfrm>
          <a:prstGeom prst="rect">
            <a:avLst/>
          </a:prstGeom>
          <a:noFill/>
        </p:spPr>
        <p:txBody>
          <a:bodyPr wrap="none" rtlCol="0">
            <a:spAutoFit/>
          </a:bodyPr>
          <a:lstStyle/>
          <a:p>
            <a:pPr defTabSz="685800">
              <a:buClrTx/>
            </a:pPr>
            <a:r>
              <a:rPr lang="en-US" sz="1350" kern="1200">
                <a:solidFill>
                  <a:prstClr val="white">
                    <a:lumMod val="95000"/>
                  </a:prstClr>
                </a:solidFill>
                <a:latin typeface="Calibri" panose="020F0502020204030204"/>
                <a:ea typeface="+mn-ea"/>
                <a:cs typeface="+mn-cs"/>
              </a:rPr>
              <a:t>CryptoFi</a:t>
            </a:r>
            <a:endParaRPr lang="cs-CZ" sz="1350" kern="1200">
              <a:solidFill>
                <a:prstClr val="white">
                  <a:lumMod val="95000"/>
                </a:prstClr>
              </a:solidFill>
              <a:latin typeface="Calibri" panose="020F0502020204030204"/>
              <a:ea typeface="+mn-ea"/>
              <a:cs typeface="+mn-cs"/>
            </a:endParaRPr>
          </a:p>
        </p:txBody>
      </p:sp>
      <p:sp>
        <p:nvSpPr>
          <p:cNvPr id="22" name="TextBox 21">
            <a:extLst>
              <a:ext uri="{FF2B5EF4-FFF2-40B4-BE49-F238E27FC236}">
                <a16:creationId xmlns:a16="http://schemas.microsoft.com/office/drawing/2014/main" id="{B7B9E6AA-11A1-4724-80EF-0D8F9646E0E2}"/>
              </a:ext>
            </a:extLst>
          </p:cNvPr>
          <p:cNvSpPr txBox="1"/>
          <p:nvPr/>
        </p:nvSpPr>
        <p:spPr>
          <a:xfrm>
            <a:off x="5682214" y="196702"/>
            <a:ext cx="611258" cy="300082"/>
          </a:xfrm>
          <a:prstGeom prst="rect">
            <a:avLst/>
          </a:prstGeom>
          <a:noFill/>
        </p:spPr>
        <p:txBody>
          <a:bodyPr wrap="none" rtlCol="0">
            <a:spAutoFit/>
          </a:bodyPr>
          <a:lstStyle/>
          <a:p>
            <a:pPr defTabSz="685800">
              <a:buClrTx/>
            </a:pPr>
            <a:r>
              <a:rPr lang="en-US" sz="1350" kern="1200">
                <a:solidFill>
                  <a:prstClr val="black"/>
                </a:solidFill>
                <a:latin typeface="Calibri" panose="020F0502020204030204"/>
                <a:ea typeface="+mn-ea"/>
                <a:cs typeface="+mn-cs"/>
              </a:rPr>
              <a:t>TradFi</a:t>
            </a:r>
            <a:endParaRPr lang="cs-CZ" sz="1350" kern="1200">
              <a:solidFill>
                <a:prstClr val="black"/>
              </a:solidFill>
              <a:latin typeface="Calibri" panose="020F0502020204030204"/>
              <a:ea typeface="+mn-ea"/>
              <a:cs typeface="+mn-cs"/>
            </a:endParaRPr>
          </a:p>
        </p:txBody>
      </p:sp>
      <p:pic>
        <p:nvPicPr>
          <p:cNvPr id="5" name="Picture 4">
            <a:extLst>
              <a:ext uri="{FF2B5EF4-FFF2-40B4-BE49-F238E27FC236}">
                <a16:creationId xmlns:a16="http://schemas.microsoft.com/office/drawing/2014/main" id="{815AF331-16C0-4FE6-AC52-980CC5BBA1F9}"/>
              </a:ext>
            </a:extLst>
          </p:cNvPr>
          <p:cNvPicPr>
            <a:picLocks noChangeAspect="1"/>
          </p:cNvPicPr>
          <p:nvPr/>
        </p:nvPicPr>
        <p:blipFill>
          <a:blip r:embed="rId7"/>
          <a:stretch>
            <a:fillRect/>
          </a:stretch>
        </p:blipFill>
        <p:spPr>
          <a:xfrm>
            <a:off x="5117770" y="3347267"/>
            <a:ext cx="1800476" cy="1781424"/>
          </a:xfrm>
          <a:prstGeom prst="rect">
            <a:avLst/>
          </a:prstGeom>
        </p:spPr>
      </p:pic>
      <p:sp>
        <p:nvSpPr>
          <p:cNvPr id="6" name="TextBox 5">
            <a:extLst>
              <a:ext uri="{FF2B5EF4-FFF2-40B4-BE49-F238E27FC236}">
                <a16:creationId xmlns:a16="http://schemas.microsoft.com/office/drawing/2014/main" id="{1CAEB9DA-E194-4D90-B13E-7F2A3720FDCE}"/>
              </a:ext>
            </a:extLst>
          </p:cNvPr>
          <p:cNvSpPr txBox="1"/>
          <p:nvPr/>
        </p:nvSpPr>
        <p:spPr>
          <a:xfrm>
            <a:off x="5471160" y="3996690"/>
            <a:ext cx="1210328" cy="307777"/>
          </a:xfrm>
          <a:prstGeom prst="rect">
            <a:avLst/>
          </a:prstGeom>
          <a:noFill/>
        </p:spPr>
        <p:txBody>
          <a:bodyPr wrap="square" rtlCol="0">
            <a:spAutoFit/>
          </a:bodyPr>
          <a:lstStyle/>
          <a:p>
            <a:r>
              <a:rPr lang="en-US" b="1" spc="50">
                <a:ln w="9525" cmpd="sng">
                  <a:solidFill>
                    <a:schemeClr val="accent1"/>
                  </a:solidFill>
                  <a:prstDash val="solid"/>
                </a:ln>
                <a:solidFill>
                  <a:srgbClr val="70AD47">
                    <a:tint val="1000"/>
                  </a:srgbClr>
                </a:solidFill>
                <a:effectLst>
                  <a:glow rad="38100">
                    <a:schemeClr val="accent1">
                      <a:alpha val="40000"/>
                    </a:schemeClr>
                  </a:glow>
                </a:effectLst>
              </a:rPr>
              <a:t>~ 70 M ETH</a:t>
            </a:r>
            <a:endParaRPr lang="cs-CZ" b="1" spc="50">
              <a:ln w="9525" cmpd="sng">
                <a:solidFill>
                  <a:schemeClr val="accent1"/>
                </a:solidFill>
                <a:prstDash val="solid"/>
              </a:ln>
              <a:solidFill>
                <a:srgbClr val="70AD47">
                  <a:tint val="1000"/>
                </a:srgbClr>
              </a:solidFill>
              <a:effectLst>
                <a:glow rad="38100">
                  <a:schemeClr val="accent1">
                    <a:alpha val="40000"/>
                  </a:schemeClr>
                </a:glow>
              </a:effectLst>
            </a:endParaRPr>
          </a:p>
        </p:txBody>
      </p:sp>
      <p:sp>
        <p:nvSpPr>
          <p:cNvPr id="16" name="Google Shape;9;p1">
            <a:extLst>
              <a:ext uri="{FF2B5EF4-FFF2-40B4-BE49-F238E27FC236}">
                <a16:creationId xmlns:a16="http://schemas.microsoft.com/office/drawing/2014/main" id="{08022CB3-22BB-4EA6-B52B-52901D64E07A}"/>
              </a:ext>
            </a:extLst>
          </p:cNvPr>
          <p:cNvSpPr txBox="1"/>
          <p:nvPr/>
        </p:nvSpPr>
        <p:spPr>
          <a:xfrm>
            <a:off x="8750517" y="4675250"/>
            <a:ext cx="384900" cy="354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solidFill>
                  <a:srgbClr val="999999"/>
                </a:solidFill>
                <a:highlight>
                  <a:srgbClr val="FFFFFF"/>
                </a:highlight>
              </a:rPr>
              <a:t>🆁</a:t>
            </a:r>
            <a:r>
              <a:rPr lang="en-GB" sz="1200">
                <a:solidFill>
                  <a:srgbClr val="999999"/>
                </a:solidFill>
                <a:highlight>
                  <a:srgbClr val="FFFFFF"/>
                </a:highlight>
                <a:latin typeface="Roboto"/>
                <a:ea typeface="Roboto"/>
                <a:cs typeface="Roboto"/>
                <a:sym typeface="Roboto"/>
              </a:rPr>
              <a:t> </a:t>
            </a:r>
            <a:endParaRPr sz="1200">
              <a:solidFill>
                <a:srgbClr val="999999"/>
              </a:solidFill>
              <a:latin typeface="Roboto"/>
              <a:ea typeface="Roboto"/>
              <a:cs typeface="Roboto"/>
              <a:sym typeface="Roboto"/>
            </a:endParaRPr>
          </a:p>
        </p:txBody>
      </p:sp>
    </p:spTree>
    <p:extLst>
      <p:ext uri="{BB962C8B-B14F-4D97-AF65-F5344CB8AC3E}">
        <p14:creationId xmlns:p14="http://schemas.microsoft.com/office/powerpoint/2010/main" val="11124932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29"/>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GB"/>
              <a:t>JAK</a:t>
            </a:r>
            <a:endParaRPr/>
          </a:p>
        </p:txBody>
      </p:sp>
    </p:spTree>
    <p:extLst>
      <p:ext uri="{BB962C8B-B14F-4D97-AF65-F5344CB8AC3E}">
        <p14:creationId xmlns:p14="http://schemas.microsoft.com/office/powerpoint/2010/main" val="755091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3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Jak - principiální možnosti</a:t>
            </a:r>
            <a:endParaRPr/>
          </a:p>
        </p:txBody>
      </p:sp>
      <p:pic>
        <p:nvPicPr>
          <p:cNvPr id="160" name="Google Shape;160;p30"/>
          <p:cNvPicPr preferRelativeResize="0"/>
          <p:nvPr/>
        </p:nvPicPr>
        <p:blipFill>
          <a:blip r:embed="rId3">
            <a:alphaModFix/>
          </a:blip>
          <a:stretch>
            <a:fillRect/>
          </a:stretch>
        </p:blipFill>
        <p:spPr>
          <a:xfrm>
            <a:off x="464949" y="1017725"/>
            <a:ext cx="8158675" cy="40771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9">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685800">
              <a:buClrTx/>
            </a:pPr>
            <a:endParaRPr lang="en-US" sz="1350">
              <a:solidFill>
                <a:prstClr val="white"/>
              </a:solidFill>
              <a:latin typeface="Calibri" panose="020F0502020204030204"/>
            </a:endParaRPr>
          </a:p>
        </p:txBody>
      </p:sp>
      <p:sp>
        <p:nvSpPr>
          <p:cNvPr id="22" name="Arc 11">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6473512" y="367870"/>
            <a:ext cx="2240924" cy="2240924"/>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algn="ctr" defTabSz="685800">
              <a:buClrTx/>
              <a:defRPr/>
            </a:pPr>
            <a:endParaRPr lang="en-US" sz="1350" kern="1200">
              <a:solidFill>
                <a:srgbClr val="000000"/>
              </a:solidFill>
              <a:latin typeface="Calibri" panose="020F0502020204030204"/>
            </a:endParaRPr>
          </a:p>
        </p:txBody>
      </p:sp>
      <p:sp>
        <p:nvSpPr>
          <p:cNvPr id="2" name="Title 1">
            <a:extLst>
              <a:ext uri="{FF2B5EF4-FFF2-40B4-BE49-F238E27FC236}">
                <a16:creationId xmlns:a16="http://schemas.microsoft.com/office/drawing/2014/main" id="{2D17B7C2-4985-4B7C-94A1-F0AC1210C855}"/>
              </a:ext>
            </a:extLst>
          </p:cNvPr>
          <p:cNvSpPr>
            <a:spLocks noGrp="1"/>
          </p:cNvSpPr>
          <p:nvPr>
            <p:ph type="title"/>
          </p:nvPr>
        </p:nvSpPr>
        <p:spPr>
          <a:xfrm>
            <a:off x="4421221" y="359620"/>
            <a:ext cx="4094129" cy="994172"/>
          </a:xfrm>
        </p:spPr>
        <p:txBody>
          <a:bodyPr>
            <a:normAutofit/>
          </a:bodyPr>
          <a:lstStyle/>
          <a:p>
            <a:r>
              <a:rPr lang="cs-CZ"/>
              <a:t>Centralized Stablecoins</a:t>
            </a:r>
          </a:p>
        </p:txBody>
      </p:sp>
      <p:sp>
        <p:nvSpPr>
          <p:cNvPr id="14" name="Freeform: Shape 13">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4114800"/>
            <a:ext cx="2004647" cy="10287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800">
              <a:buClrTx/>
            </a:pPr>
            <a:endParaRPr lang="en-US" sz="1350" kern="1200">
              <a:solidFill>
                <a:prstClr val="white"/>
              </a:solidFill>
              <a:latin typeface="Calibri" panose="020F0502020204030204"/>
            </a:endParaRPr>
          </a:p>
        </p:txBody>
      </p:sp>
      <p:pic>
        <p:nvPicPr>
          <p:cNvPr id="5" name="Picture 2" descr="Chart, pie chart&#10;&#10;Description automatically generated">
            <a:extLst>
              <a:ext uri="{FF2B5EF4-FFF2-40B4-BE49-F238E27FC236}">
                <a16:creationId xmlns:a16="http://schemas.microsoft.com/office/drawing/2014/main" id="{0771365A-4A94-4DFE-9BAB-A45888520FCE}"/>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27387" y="1415271"/>
            <a:ext cx="3583036" cy="2185651"/>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39EA6485-5D2B-4813-9D68-34C6501F59D3}"/>
              </a:ext>
            </a:extLst>
          </p:cNvPr>
          <p:cNvSpPr>
            <a:spLocks noGrp="1"/>
          </p:cNvSpPr>
          <p:nvPr>
            <p:ph idx="1"/>
          </p:nvPr>
        </p:nvSpPr>
        <p:spPr>
          <a:xfrm>
            <a:off x="4421221" y="1488332"/>
            <a:ext cx="4094129" cy="3144390"/>
          </a:xfrm>
        </p:spPr>
        <p:txBody>
          <a:bodyPr>
            <a:normAutofit/>
          </a:bodyPr>
          <a:lstStyle/>
          <a:p>
            <a:r>
              <a:rPr lang="en-US" sz="1500"/>
              <a:t>USDT, USDC</a:t>
            </a:r>
          </a:p>
          <a:p>
            <a:r>
              <a:rPr lang="en-US" sz="1500"/>
              <a:t>Centralized stablecoins </a:t>
            </a:r>
            <a:r>
              <a:rPr lang="en-US" sz="1500" b="1"/>
              <a:t>are backed by fiat (or any financial asset)</a:t>
            </a:r>
            <a:r>
              <a:rPr lang="en-US" sz="1500"/>
              <a:t> in a bank account or in a safe.</a:t>
            </a:r>
          </a:p>
          <a:p>
            <a:r>
              <a:rPr lang="en-US" sz="1500"/>
              <a:t>Direct arbitrage makes these coins really stable.</a:t>
            </a:r>
          </a:p>
          <a:p>
            <a:r>
              <a:rPr lang="en-US" sz="1500"/>
              <a:t>They require </a:t>
            </a:r>
            <a:r>
              <a:rPr lang="en-US" sz="1500" b="1"/>
              <a:t>trust</a:t>
            </a:r>
            <a:r>
              <a:rPr lang="en-US" sz="1500"/>
              <a:t> in the third party holding the collateral.</a:t>
            </a:r>
          </a:p>
          <a:p>
            <a:r>
              <a:rPr lang="en-US" sz="1500"/>
              <a:t>Centralized stablecoins are </a:t>
            </a:r>
            <a:r>
              <a:rPr lang="en-US" sz="1500" b="1"/>
              <a:t>censorable</a:t>
            </a:r>
            <a:r>
              <a:rPr lang="en-US" sz="1500"/>
              <a:t>.</a:t>
            </a:r>
          </a:p>
          <a:p>
            <a:r>
              <a:rPr lang="en-US" sz="1500"/>
              <a:t>Centralized stablecoins are subject to an important </a:t>
            </a:r>
            <a:r>
              <a:rPr lang="en-US" sz="1500" b="1"/>
              <a:t>regulatory risk</a:t>
            </a:r>
          </a:p>
        </p:txBody>
      </p:sp>
      <p:sp>
        <p:nvSpPr>
          <p:cNvPr id="8" name="Google Shape;9;p1">
            <a:extLst>
              <a:ext uri="{FF2B5EF4-FFF2-40B4-BE49-F238E27FC236}">
                <a16:creationId xmlns:a16="http://schemas.microsoft.com/office/drawing/2014/main" id="{D9EE56AD-A6BE-46DF-8207-2EF0046AF409}"/>
              </a:ext>
            </a:extLst>
          </p:cNvPr>
          <p:cNvSpPr txBox="1"/>
          <p:nvPr/>
        </p:nvSpPr>
        <p:spPr>
          <a:xfrm>
            <a:off x="8750517" y="4675250"/>
            <a:ext cx="384900" cy="354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solidFill>
                  <a:srgbClr val="999999"/>
                </a:solidFill>
                <a:highlight>
                  <a:srgbClr val="FFFFFF"/>
                </a:highlight>
              </a:rPr>
              <a:t>🆁</a:t>
            </a:r>
            <a:r>
              <a:rPr lang="en-GB" sz="1200">
                <a:solidFill>
                  <a:srgbClr val="999999"/>
                </a:solidFill>
                <a:highlight>
                  <a:srgbClr val="FFFFFF"/>
                </a:highlight>
                <a:latin typeface="Roboto"/>
                <a:ea typeface="Roboto"/>
                <a:cs typeface="Roboto"/>
                <a:sym typeface="Roboto"/>
              </a:rPr>
              <a:t> </a:t>
            </a:r>
            <a:endParaRPr sz="1200">
              <a:solidFill>
                <a:srgbClr val="999999"/>
              </a:solidFill>
              <a:latin typeface="Roboto"/>
              <a:ea typeface="Roboto"/>
              <a:cs typeface="Roboto"/>
              <a:sym typeface="Roboto"/>
            </a:endParaRPr>
          </a:p>
        </p:txBody>
      </p:sp>
      <p:sp>
        <p:nvSpPr>
          <p:cNvPr id="4" name="TextBox 3">
            <a:extLst>
              <a:ext uri="{FF2B5EF4-FFF2-40B4-BE49-F238E27FC236}">
                <a16:creationId xmlns:a16="http://schemas.microsoft.com/office/drawing/2014/main" id="{632A7DC6-73B1-494F-90FB-2F6B2F365240}"/>
              </a:ext>
            </a:extLst>
          </p:cNvPr>
          <p:cNvSpPr txBox="1"/>
          <p:nvPr/>
        </p:nvSpPr>
        <p:spPr>
          <a:xfrm>
            <a:off x="2103120" y="1562100"/>
            <a:ext cx="845820" cy="307777"/>
          </a:xfrm>
          <a:prstGeom prst="rect">
            <a:avLst/>
          </a:prstGeom>
          <a:noFill/>
        </p:spPr>
        <p:txBody>
          <a:bodyPr wrap="square" rtlCol="0">
            <a:spAutoFit/>
          </a:bodyPr>
          <a:lstStyle/>
          <a:p>
            <a:pPr algn="ctr"/>
            <a:r>
              <a:rPr lang="en-US">
                <a:solidFill>
                  <a:schemeClr val="tx1">
                    <a:lumMod val="65000"/>
                    <a:lumOff val="35000"/>
                  </a:schemeClr>
                </a:solidFill>
                <a:latin typeface="Roboto Condensed" panose="02000000000000000000" pitchFamily="2" charset="0"/>
                <a:ea typeface="Roboto Condensed" panose="02000000000000000000" pitchFamily="2" charset="0"/>
              </a:rPr>
              <a:t>USDT</a:t>
            </a:r>
            <a:endParaRPr lang="cs-CZ">
              <a:solidFill>
                <a:schemeClr val="tx1">
                  <a:lumMod val="65000"/>
                  <a:lumOff val="35000"/>
                </a:schemeClr>
              </a:solidFill>
              <a:latin typeface="Roboto Condensed" panose="02000000000000000000" pitchFamily="2" charset="0"/>
              <a:ea typeface="Roboto Condensed" panose="02000000000000000000" pitchFamily="2" charset="0"/>
            </a:endParaRPr>
          </a:p>
        </p:txBody>
      </p:sp>
    </p:spTree>
    <p:extLst>
      <p:ext uri="{BB962C8B-B14F-4D97-AF65-F5344CB8AC3E}">
        <p14:creationId xmlns:p14="http://schemas.microsoft.com/office/powerpoint/2010/main" val="42349541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4AC6B390-BC59-4F1D-A0EE-D71A92F0A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685800">
              <a:buClrTx/>
            </a:pPr>
            <a:endParaRPr lang="en-US" sz="1350">
              <a:solidFill>
                <a:prstClr val="white"/>
              </a:solidFill>
              <a:latin typeface="Calibri" panose="020F0502020204030204"/>
            </a:endParaRPr>
          </a:p>
        </p:txBody>
      </p:sp>
      <p:sp>
        <p:nvSpPr>
          <p:cNvPr id="73" name="Freeform: Shape 72">
            <a:extLst>
              <a:ext uri="{FF2B5EF4-FFF2-40B4-BE49-F238E27FC236}">
                <a16:creationId xmlns:a16="http://schemas.microsoft.com/office/drawing/2014/main" id="{B6C60D79-16F1-4C4B-B7E3-7634E7069C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39353" y="4114800"/>
            <a:ext cx="2004647" cy="10287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800">
              <a:buClrTx/>
            </a:pPr>
            <a:endParaRPr lang="en-US" sz="1350" kern="1200">
              <a:solidFill>
                <a:prstClr val="white"/>
              </a:solidFill>
              <a:latin typeface="Calibri" panose="020F0502020204030204"/>
            </a:endParaRPr>
          </a:p>
        </p:txBody>
      </p:sp>
      <p:pic>
        <p:nvPicPr>
          <p:cNvPr id="1026" name="Picture 2">
            <a:extLst>
              <a:ext uri="{FF2B5EF4-FFF2-40B4-BE49-F238E27FC236}">
                <a16:creationId xmlns:a16="http://schemas.microsoft.com/office/drawing/2014/main" id="{B2BF9F94-9453-49AC-A7E5-4703E85437B9}"/>
              </a:ext>
            </a:extLst>
          </p:cNvPr>
          <p:cNvPicPr>
            <a:picLocks noChangeAspect="1" noChangeArrowheads="1"/>
          </p:cNvPicPr>
          <p:nvPr/>
        </p:nvPicPr>
        <p:blipFill>
          <a:blip r:embed="rId3"/>
          <a:srcRect/>
          <a:stretch/>
        </p:blipFill>
        <p:spPr bwMode="auto">
          <a:xfrm>
            <a:off x="4831397" y="1154836"/>
            <a:ext cx="3847465" cy="2449424"/>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a:noFill/>
          <a:extLst>
            <a:ext uri="{909E8E84-426E-40DD-AFC4-6F175D3DCCD1}">
              <a14:hiddenFill xmlns:a14="http://schemas.microsoft.com/office/drawing/2010/main">
                <a:solidFill>
                  <a:srgbClr val="FFFFFF"/>
                </a:solidFill>
              </a14:hiddenFill>
            </a:ext>
          </a:extLst>
        </p:spPr>
      </p:pic>
      <p:sp>
        <p:nvSpPr>
          <p:cNvPr id="75" name="Arc 74">
            <a:extLst>
              <a:ext uri="{FF2B5EF4-FFF2-40B4-BE49-F238E27FC236}">
                <a16:creationId xmlns:a16="http://schemas.microsoft.com/office/drawing/2014/main" id="{426B127E-6498-4C77-9C9D-4553A5113B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1538" y="487621"/>
            <a:ext cx="2240924" cy="2240924"/>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algn="ctr" defTabSz="685800">
              <a:buClrTx/>
              <a:defRPr/>
            </a:pPr>
            <a:endParaRPr lang="en-US" sz="1350" kern="1200">
              <a:solidFill>
                <a:srgbClr val="000000"/>
              </a:solidFill>
              <a:latin typeface="Calibri" panose="020F0502020204030204"/>
            </a:endParaRPr>
          </a:p>
        </p:txBody>
      </p:sp>
      <p:sp>
        <p:nvSpPr>
          <p:cNvPr id="2" name="Title 1">
            <a:extLst>
              <a:ext uri="{FF2B5EF4-FFF2-40B4-BE49-F238E27FC236}">
                <a16:creationId xmlns:a16="http://schemas.microsoft.com/office/drawing/2014/main" id="{96331F4A-77FB-49E1-BAA1-BE7E49CB3F82}"/>
              </a:ext>
            </a:extLst>
          </p:cNvPr>
          <p:cNvSpPr>
            <a:spLocks noGrp="1"/>
          </p:cNvSpPr>
          <p:nvPr>
            <p:ph type="title"/>
          </p:nvPr>
        </p:nvSpPr>
        <p:spPr>
          <a:xfrm>
            <a:off x="628651" y="359620"/>
            <a:ext cx="3943350" cy="994172"/>
          </a:xfrm>
        </p:spPr>
        <p:txBody>
          <a:bodyPr>
            <a:normAutofit/>
          </a:bodyPr>
          <a:lstStyle/>
          <a:p>
            <a:r>
              <a:rPr lang="cs-CZ" sz="2100"/>
              <a:t>Non</a:t>
            </a:r>
            <a:r>
              <a:rPr lang="en-US" sz="2100"/>
              <a:t> </a:t>
            </a:r>
            <a:r>
              <a:rPr lang="cs-CZ" sz="2100"/>
              <a:t>OverCollateralized/Algorithmic Stablecoins</a:t>
            </a:r>
          </a:p>
        </p:txBody>
      </p:sp>
      <p:sp>
        <p:nvSpPr>
          <p:cNvPr id="3" name="Content Placeholder 2">
            <a:extLst>
              <a:ext uri="{FF2B5EF4-FFF2-40B4-BE49-F238E27FC236}">
                <a16:creationId xmlns:a16="http://schemas.microsoft.com/office/drawing/2014/main" id="{9F1B4A3A-62E8-4664-9B04-3EC2A91F1765}"/>
              </a:ext>
            </a:extLst>
          </p:cNvPr>
          <p:cNvSpPr>
            <a:spLocks noGrp="1"/>
          </p:cNvSpPr>
          <p:nvPr>
            <p:ph idx="1"/>
          </p:nvPr>
        </p:nvSpPr>
        <p:spPr>
          <a:xfrm>
            <a:off x="628651" y="1488332"/>
            <a:ext cx="3943350" cy="3144390"/>
          </a:xfrm>
        </p:spPr>
        <p:txBody>
          <a:bodyPr>
            <a:normAutofit/>
          </a:bodyPr>
          <a:lstStyle/>
          <a:p>
            <a:r>
              <a:rPr lang="en-US" sz="1650"/>
              <a:t>FRAX, UST (TerraUSD)</a:t>
            </a:r>
          </a:p>
          <a:p>
            <a:r>
              <a:rPr lang="en-US" sz="1650"/>
              <a:t>Algorithmic stablecoins are most of the time </a:t>
            </a:r>
            <a:r>
              <a:rPr lang="en-US" sz="1650" b="1"/>
              <a:t>capital efficient</a:t>
            </a:r>
            <a:r>
              <a:rPr lang="en-US" sz="1650"/>
              <a:t>.</a:t>
            </a:r>
          </a:p>
          <a:p>
            <a:r>
              <a:rPr lang="en-US" sz="1650"/>
              <a:t>Except for rebasing mechanisms, they rely on a </a:t>
            </a:r>
            <a:r>
              <a:rPr lang="en-US" sz="1650" b="1"/>
              <a:t>secondary volatility tokens </a:t>
            </a:r>
            <a:r>
              <a:rPr lang="en-US" sz="1650"/>
              <a:t>which makes them hard to bootstrap</a:t>
            </a:r>
          </a:p>
          <a:p>
            <a:r>
              <a:rPr lang="en-US" sz="1650"/>
              <a:t>Because of their under-collateralized nature, most are </a:t>
            </a:r>
            <a:r>
              <a:rPr lang="en-US" sz="1650" b="1"/>
              <a:t>NOT bank-run resistant</a:t>
            </a:r>
          </a:p>
          <a:p>
            <a:r>
              <a:rPr lang="en-US" sz="1650"/>
              <a:t>There have been many examples of such designs exhibiting </a:t>
            </a:r>
            <a:r>
              <a:rPr lang="en-US" sz="1650" b="1"/>
              <a:t>extreme periods of volatility in the past</a:t>
            </a:r>
          </a:p>
        </p:txBody>
      </p:sp>
      <p:sp>
        <p:nvSpPr>
          <p:cNvPr id="8" name="TextBox 7">
            <a:extLst>
              <a:ext uri="{FF2B5EF4-FFF2-40B4-BE49-F238E27FC236}">
                <a16:creationId xmlns:a16="http://schemas.microsoft.com/office/drawing/2014/main" id="{ACC61346-E838-4C1D-80A8-AC0DF78303A2}"/>
              </a:ext>
            </a:extLst>
          </p:cNvPr>
          <p:cNvSpPr txBox="1"/>
          <p:nvPr/>
        </p:nvSpPr>
        <p:spPr>
          <a:xfrm>
            <a:off x="4777742" y="3653473"/>
            <a:ext cx="3802378" cy="307777"/>
          </a:xfrm>
          <a:prstGeom prst="rect">
            <a:avLst/>
          </a:prstGeom>
          <a:noFill/>
        </p:spPr>
        <p:txBody>
          <a:bodyPr wrap="square" rtlCol="0">
            <a:spAutoFit/>
          </a:bodyPr>
          <a:lstStyle/>
          <a:p>
            <a:pPr algn="ctr"/>
            <a:r>
              <a:rPr lang="en-US">
                <a:solidFill>
                  <a:schemeClr val="tx1">
                    <a:lumMod val="65000"/>
                    <a:lumOff val="35000"/>
                  </a:schemeClr>
                </a:solidFill>
                <a:latin typeface="Roboto Condensed" panose="02000000000000000000" pitchFamily="2" charset="0"/>
                <a:ea typeface="Roboto Condensed" panose="02000000000000000000" pitchFamily="2" charset="0"/>
              </a:rPr>
              <a:t>UST price in May 2021 traded as low as 0.89 $</a:t>
            </a:r>
            <a:endParaRPr lang="cs-CZ">
              <a:solidFill>
                <a:schemeClr val="tx1">
                  <a:lumMod val="65000"/>
                  <a:lumOff val="35000"/>
                </a:schemeClr>
              </a:solidFill>
              <a:latin typeface="Roboto Condensed" panose="02000000000000000000" pitchFamily="2" charset="0"/>
              <a:ea typeface="Roboto Condensed" panose="02000000000000000000" pitchFamily="2" charset="0"/>
            </a:endParaRPr>
          </a:p>
        </p:txBody>
      </p:sp>
      <p:sp>
        <p:nvSpPr>
          <p:cNvPr id="9" name="Google Shape;9;p1">
            <a:extLst>
              <a:ext uri="{FF2B5EF4-FFF2-40B4-BE49-F238E27FC236}">
                <a16:creationId xmlns:a16="http://schemas.microsoft.com/office/drawing/2014/main" id="{9AE5DC5C-987C-4E83-A220-E89297F0963F}"/>
              </a:ext>
            </a:extLst>
          </p:cNvPr>
          <p:cNvSpPr txBox="1"/>
          <p:nvPr/>
        </p:nvSpPr>
        <p:spPr>
          <a:xfrm>
            <a:off x="8750517" y="4675250"/>
            <a:ext cx="384900" cy="354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solidFill>
                  <a:srgbClr val="999999"/>
                </a:solidFill>
                <a:highlight>
                  <a:srgbClr val="FFFFFF"/>
                </a:highlight>
              </a:rPr>
              <a:t>🆁</a:t>
            </a:r>
            <a:r>
              <a:rPr lang="en-GB" sz="1200">
                <a:solidFill>
                  <a:srgbClr val="999999"/>
                </a:solidFill>
                <a:highlight>
                  <a:srgbClr val="FFFFFF"/>
                </a:highlight>
                <a:latin typeface="Roboto"/>
                <a:ea typeface="Roboto"/>
                <a:cs typeface="Roboto"/>
                <a:sym typeface="Roboto"/>
              </a:rPr>
              <a:t> </a:t>
            </a:r>
            <a:endParaRPr sz="1200">
              <a:solidFill>
                <a:srgbClr val="999999"/>
              </a:solidFill>
              <a:latin typeface="Roboto"/>
              <a:ea typeface="Roboto"/>
              <a:cs typeface="Roboto"/>
              <a:sym typeface="Roboto"/>
            </a:endParaRPr>
          </a:p>
        </p:txBody>
      </p:sp>
    </p:spTree>
    <p:extLst>
      <p:ext uri="{BB962C8B-B14F-4D97-AF65-F5344CB8AC3E}">
        <p14:creationId xmlns:p14="http://schemas.microsoft.com/office/powerpoint/2010/main" val="11819977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CD81A2A-6ED4-4EF4-A14C-912D31E148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685800">
              <a:buClrTx/>
            </a:pPr>
            <a:endParaRPr lang="en-US" sz="1350">
              <a:solidFill>
                <a:prstClr val="white"/>
              </a:solidFill>
              <a:latin typeface="Calibri" panose="020F0502020204030204"/>
            </a:endParaRPr>
          </a:p>
        </p:txBody>
      </p:sp>
      <p:sp>
        <p:nvSpPr>
          <p:cNvPr id="2" name="Title 1">
            <a:extLst>
              <a:ext uri="{FF2B5EF4-FFF2-40B4-BE49-F238E27FC236}">
                <a16:creationId xmlns:a16="http://schemas.microsoft.com/office/drawing/2014/main" id="{7D50222D-6A56-447E-A163-0808B47086DE}"/>
              </a:ext>
            </a:extLst>
          </p:cNvPr>
          <p:cNvSpPr>
            <a:spLocks noGrp="1"/>
          </p:cNvSpPr>
          <p:nvPr>
            <p:ph type="title"/>
          </p:nvPr>
        </p:nvSpPr>
        <p:spPr>
          <a:xfrm>
            <a:off x="628650" y="273844"/>
            <a:ext cx="4045021" cy="994172"/>
          </a:xfrm>
        </p:spPr>
        <p:txBody>
          <a:bodyPr>
            <a:normAutofit fontScale="90000"/>
          </a:bodyPr>
          <a:lstStyle/>
          <a:p>
            <a:r>
              <a:rPr lang="cs-CZ" sz="2775"/>
              <a:t>Decentralized Ove</a:t>
            </a:r>
            <a:r>
              <a:rPr lang="en-US" sz="2775"/>
              <a:t>r</a:t>
            </a:r>
            <a:r>
              <a:rPr lang="cs-CZ" sz="2775"/>
              <a:t>Collateralized Stablecoins</a:t>
            </a:r>
          </a:p>
        </p:txBody>
      </p:sp>
      <p:sp>
        <p:nvSpPr>
          <p:cNvPr id="12" name="Freeform: Shape 11">
            <a:extLst>
              <a:ext uri="{FF2B5EF4-FFF2-40B4-BE49-F238E27FC236}">
                <a16:creationId xmlns:a16="http://schemas.microsoft.com/office/drawing/2014/main" id="{1661932C-CA15-4E17-B115-FAE7CBEE47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48993" y="1"/>
            <a:ext cx="866357" cy="468770"/>
          </a:xfrm>
          <a:custGeom>
            <a:avLst/>
            <a:gdLst>
              <a:gd name="connsiteX0" fmla="*/ 4784 w 1155142"/>
              <a:gd name="connsiteY0" fmla="*/ 0 h 625027"/>
              <a:gd name="connsiteX1" fmla="*/ 1150358 w 1155142"/>
              <a:gd name="connsiteY1" fmla="*/ 0 h 625027"/>
              <a:gd name="connsiteX2" fmla="*/ 1155142 w 1155142"/>
              <a:gd name="connsiteY2" fmla="*/ 47456 h 625027"/>
              <a:gd name="connsiteX3" fmla="*/ 577571 w 1155142"/>
              <a:gd name="connsiteY3" fmla="*/ 625027 h 625027"/>
              <a:gd name="connsiteX4" fmla="*/ 0 w 1155142"/>
              <a:gd name="connsiteY4" fmla="*/ 47456 h 6250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625027">
                <a:moveTo>
                  <a:pt x="4784" y="0"/>
                </a:moveTo>
                <a:lnTo>
                  <a:pt x="1150358" y="0"/>
                </a:lnTo>
                <a:lnTo>
                  <a:pt x="1155142" y="47456"/>
                </a:lnTo>
                <a:cubicBezTo>
                  <a:pt x="1155142" y="366440"/>
                  <a:pt x="896555" y="625027"/>
                  <a:pt x="577571" y="625027"/>
                </a:cubicBezTo>
                <a:cubicBezTo>
                  <a:pt x="258587" y="625027"/>
                  <a:pt x="0" y="366440"/>
                  <a:pt x="0" y="47456"/>
                </a:cubicBezTo>
                <a:close/>
              </a:path>
            </a:pathLst>
          </a:custGeom>
          <a:solidFill>
            <a:schemeClr val="accent5">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800">
              <a:buClrTx/>
            </a:pPr>
            <a:endParaRPr lang="en-US" sz="1350" kern="1200">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02AF0524-5ACA-4995-81B8-E40F35B136C3}"/>
              </a:ext>
            </a:extLst>
          </p:cNvPr>
          <p:cNvSpPr>
            <a:spLocks noGrp="1"/>
          </p:cNvSpPr>
          <p:nvPr>
            <p:ph idx="1"/>
          </p:nvPr>
        </p:nvSpPr>
        <p:spPr>
          <a:xfrm>
            <a:off x="628650" y="1369219"/>
            <a:ext cx="4045021" cy="3263504"/>
          </a:xfrm>
        </p:spPr>
        <p:txBody>
          <a:bodyPr>
            <a:normAutofit lnSpcReduction="10000"/>
          </a:bodyPr>
          <a:lstStyle/>
          <a:p>
            <a:r>
              <a:rPr lang="en-US" sz="1500"/>
              <a:t>DAI, LUSD</a:t>
            </a:r>
          </a:p>
          <a:p>
            <a:r>
              <a:rPr lang="en-US" sz="1500"/>
              <a:t>There is nothing obvious with the </a:t>
            </a:r>
            <a:r>
              <a:rPr lang="en-US" sz="1500" b="1"/>
              <a:t>stability</a:t>
            </a:r>
            <a:r>
              <a:rPr lang="en-US" sz="1500"/>
              <a:t> </a:t>
            </a:r>
            <a:r>
              <a:rPr lang="en-US" sz="1500" b="1"/>
              <a:t>of</a:t>
            </a:r>
            <a:r>
              <a:rPr lang="en-US" sz="1500"/>
              <a:t> DAI without </a:t>
            </a:r>
            <a:r>
              <a:rPr lang="en-US" sz="1500" b="1"/>
              <a:t>USDC</a:t>
            </a:r>
            <a:r>
              <a:rPr lang="en-US" sz="1500"/>
              <a:t> as collateral, and Maker does not seem to have the tools to make it stable in all situations except if it keeps relying on USDC</a:t>
            </a:r>
          </a:p>
          <a:p>
            <a:r>
              <a:rPr lang="en-US" sz="1500"/>
              <a:t>People issuing the DAI stablecoins are often </a:t>
            </a:r>
            <a:r>
              <a:rPr lang="en-US" sz="1500" b="1"/>
              <a:t>volatility seekers </a:t>
            </a:r>
            <a:r>
              <a:rPr lang="en-US" sz="1500"/>
              <a:t>looking for on-chain leverage in an indirect way</a:t>
            </a:r>
          </a:p>
          <a:p>
            <a:r>
              <a:rPr lang="en-US" sz="1500"/>
              <a:t>Issuing DAI and over-collateralized stablecoins using vaults in general is very </a:t>
            </a:r>
            <a:r>
              <a:rPr lang="en-US" sz="1500" b="1"/>
              <a:t>capital inefficient </a:t>
            </a:r>
            <a:r>
              <a:rPr lang="en-US" sz="1500"/>
              <a:t>for most collateral types</a:t>
            </a:r>
          </a:p>
          <a:p>
            <a:r>
              <a:rPr lang="en-US" sz="1500"/>
              <a:t>LUSD </a:t>
            </a:r>
            <a:r>
              <a:rPr lang="en-US" sz="1500" b="1"/>
              <a:t>improves</a:t>
            </a:r>
            <a:r>
              <a:rPr lang="en-US" sz="1500"/>
              <a:t> on capital efficiency and underlying asset </a:t>
            </a:r>
          </a:p>
          <a:p>
            <a:endParaRPr lang="cs-CZ" sz="1500"/>
          </a:p>
        </p:txBody>
      </p:sp>
      <p:sp>
        <p:nvSpPr>
          <p:cNvPr id="14" name="Oval 13">
            <a:extLst>
              <a:ext uri="{FF2B5EF4-FFF2-40B4-BE49-F238E27FC236}">
                <a16:creationId xmlns:a16="http://schemas.microsoft.com/office/drawing/2014/main" id="{8590ADD5-9383-4D3D-9047-3DA2593CCB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06139" y="2567969"/>
            <a:ext cx="405617" cy="405617"/>
          </a:xfrm>
          <a:prstGeom prst="ellipse">
            <a:avLst/>
          </a:prstGeom>
          <a:noFill/>
          <a:ln w="1270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white"/>
              </a:solidFill>
              <a:latin typeface="Calibri" panose="020F0502020204030204"/>
            </a:endParaRPr>
          </a:p>
        </p:txBody>
      </p:sp>
      <p:pic>
        <p:nvPicPr>
          <p:cNvPr id="5" name="Picture 4">
            <a:extLst>
              <a:ext uri="{FF2B5EF4-FFF2-40B4-BE49-F238E27FC236}">
                <a16:creationId xmlns:a16="http://schemas.microsoft.com/office/drawing/2014/main" id="{B50552B7-E738-4530-BC4F-45F95DA3CAA1}"/>
              </a:ext>
            </a:extLst>
          </p:cNvPr>
          <p:cNvPicPr>
            <a:picLocks noChangeAspect="1"/>
          </p:cNvPicPr>
          <p:nvPr/>
        </p:nvPicPr>
        <p:blipFill>
          <a:blip r:embed="rId3"/>
          <a:stretch>
            <a:fillRect/>
          </a:stretch>
        </p:blipFill>
        <p:spPr>
          <a:xfrm>
            <a:off x="5915389" y="1355456"/>
            <a:ext cx="2835788" cy="1949604"/>
          </a:xfrm>
          <a:custGeom>
            <a:avLst/>
            <a:gdLst/>
            <a:ahLst/>
            <a:cxnLst/>
            <a:rect l="l" t="t" r="r" b="b"/>
            <a:pathLst>
              <a:path w="4114800" h="5712488">
                <a:moveTo>
                  <a:pt x="133155" y="0"/>
                </a:moveTo>
                <a:lnTo>
                  <a:pt x="3981645" y="0"/>
                </a:lnTo>
                <a:cubicBezTo>
                  <a:pt x="4055184" y="0"/>
                  <a:pt x="4114800" y="59616"/>
                  <a:pt x="4114800" y="133155"/>
                </a:cubicBezTo>
                <a:lnTo>
                  <a:pt x="4114800" y="5579333"/>
                </a:lnTo>
                <a:cubicBezTo>
                  <a:pt x="4114800" y="5652872"/>
                  <a:pt x="4055184" y="5712488"/>
                  <a:pt x="3981645" y="5712488"/>
                </a:cubicBezTo>
                <a:lnTo>
                  <a:pt x="133155" y="5712488"/>
                </a:lnTo>
                <a:cubicBezTo>
                  <a:pt x="59616" y="5712488"/>
                  <a:pt x="0" y="5652872"/>
                  <a:pt x="0" y="5579333"/>
                </a:cubicBezTo>
                <a:lnTo>
                  <a:pt x="0" y="133155"/>
                </a:lnTo>
                <a:cubicBezTo>
                  <a:pt x="0" y="59616"/>
                  <a:pt x="59616" y="0"/>
                  <a:pt x="133155" y="0"/>
                </a:cubicBezTo>
                <a:close/>
              </a:path>
            </a:pathLst>
          </a:custGeom>
        </p:spPr>
      </p:pic>
      <p:sp>
        <p:nvSpPr>
          <p:cNvPr id="16" name="Freeform: Shape 15">
            <a:extLst>
              <a:ext uri="{FF2B5EF4-FFF2-40B4-BE49-F238E27FC236}">
                <a16:creationId xmlns:a16="http://schemas.microsoft.com/office/drawing/2014/main" id="{DABE3E45-88CF-45D8-8D40-C773324D93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62202" y="1"/>
            <a:ext cx="1550211" cy="1216409"/>
          </a:xfrm>
          <a:custGeom>
            <a:avLst/>
            <a:gdLst>
              <a:gd name="connsiteX0" fmla="*/ 0 w 2066948"/>
              <a:gd name="connsiteY0" fmla="*/ 0 h 1621879"/>
              <a:gd name="connsiteX1" fmla="*/ 123825 w 2066948"/>
              <a:gd name="connsiteY1" fmla="*/ 0 h 1621879"/>
              <a:gd name="connsiteX2" fmla="*/ 123825 w 2066948"/>
              <a:gd name="connsiteY2" fmla="*/ 1452620 h 1621879"/>
              <a:gd name="connsiteX3" fmla="*/ 1881378 w 2066948"/>
              <a:gd name="connsiteY3" fmla="*/ 436017 h 1621879"/>
              <a:gd name="connsiteX4" fmla="*/ 1127572 w 2066948"/>
              <a:gd name="connsiteY4" fmla="*/ 0 h 1621879"/>
              <a:gd name="connsiteX5" fmla="*/ 1374887 w 2066948"/>
              <a:gd name="connsiteY5" fmla="*/ 0 h 1621879"/>
              <a:gd name="connsiteX6" fmla="*/ 2035969 w 2066948"/>
              <a:gd name="connsiteY6" fmla="*/ 382391 h 1621879"/>
              <a:gd name="connsiteX7" fmla="*/ 2058648 w 2066948"/>
              <a:gd name="connsiteY7" fmla="*/ 466963 h 1621879"/>
              <a:gd name="connsiteX8" fmla="*/ 2035969 w 2066948"/>
              <a:gd name="connsiteY8" fmla="*/ 489642 h 1621879"/>
              <a:gd name="connsiteX9" fmla="*/ 92869 w 2066948"/>
              <a:gd name="connsiteY9" fmla="*/ 1613592 h 1621879"/>
              <a:gd name="connsiteX10" fmla="*/ 61913 w 2066948"/>
              <a:gd name="connsiteY10" fmla="*/ 1621879 h 1621879"/>
              <a:gd name="connsiteX11" fmla="*/ 0 w 2066948"/>
              <a:gd name="connsiteY11" fmla="*/ 1559967 h 1621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66948" h="1621879">
                <a:moveTo>
                  <a:pt x="0" y="0"/>
                </a:moveTo>
                <a:lnTo>
                  <a:pt x="123825" y="0"/>
                </a:lnTo>
                <a:lnTo>
                  <a:pt x="123825" y="1452620"/>
                </a:lnTo>
                <a:lnTo>
                  <a:pt x="1881378" y="436017"/>
                </a:lnTo>
                <a:lnTo>
                  <a:pt x="1127572" y="0"/>
                </a:lnTo>
                <a:lnTo>
                  <a:pt x="1374887" y="0"/>
                </a:lnTo>
                <a:lnTo>
                  <a:pt x="2035969" y="382391"/>
                </a:lnTo>
                <a:cubicBezTo>
                  <a:pt x="2065582" y="399479"/>
                  <a:pt x="2075745" y="437340"/>
                  <a:pt x="2058648" y="466963"/>
                </a:cubicBezTo>
                <a:cubicBezTo>
                  <a:pt x="2053219" y="476384"/>
                  <a:pt x="2045389" y="484204"/>
                  <a:pt x="2035969" y="489642"/>
                </a:cubicBezTo>
                <a:lnTo>
                  <a:pt x="92869" y="1613592"/>
                </a:lnTo>
                <a:cubicBezTo>
                  <a:pt x="83458" y="1619031"/>
                  <a:pt x="72780" y="1621889"/>
                  <a:pt x="61913" y="1621879"/>
                </a:cubicBezTo>
                <a:cubicBezTo>
                  <a:pt x="27719" y="1621879"/>
                  <a:pt x="0" y="1594161"/>
                  <a:pt x="0" y="1559967"/>
                </a:cubicBezTo>
                <a:close/>
              </a:path>
            </a:pathLst>
          </a:custGeom>
          <a:solidFill>
            <a:schemeClr val="accent6"/>
          </a:solidFill>
          <a:ln w="9525" cap="flat">
            <a:noFill/>
            <a:prstDash val="solid"/>
            <a:miter/>
          </a:ln>
        </p:spPr>
        <p:txBody>
          <a:bodyPr rtlCol="0" anchor="ctr"/>
          <a:lstStyle/>
          <a:p>
            <a:pPr defTabSz="685800">
              <a:buClrTx/>
            </a:pPr>
            <a:endParaRPr lang="en-US" sz="1350" kern="1200">
              <a:solidFill>
                <a:prstClr val="black"/>
              </a:solidFill>
              <a:latin typeface="Calibri" panose="020F0502020204030204"/>
              <a:ea typeface="+mn-ea"/>
              <a:cs typeface="+mn-cs"/>
            </a:endParaRPr>
          </a:p>
        </p:txBody>
      </p:sp>
      <p:cxnSp>
        <p:nvCxnSpPr>
          <p:cNvPr id="18" name="Straight Connector 17">
            <a:extLst>
              <a:ext uri="{FF2B5EF4-FFF2-40B4-BE49-F238E27FC236}">
                <a16:creationId xmlns:a16="http://schemas.microsoft.com/office/drawing/2014/main" id="{49CD1692-827B-4C8D-B4A1-134FD04CF4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104059" y="770930"/>
            <a:ext cx="0" cy="1198281"/>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20" name="Freeform: Shape 19">
            <a:extLst>
              <a:ext uri="{FF2B5EF4-FFF2-40B4-BE49-F238E27FC236}">
                <a16:creationId xmlns:a16="http://schemas.microsoft.com/office/drawing/2014/main" id="{B91ECDA9-56DC-4270-8F33-01C5637B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463438">
            <a:off x="5592435" y="3875012"/>
            <a:ext cx="1376794" cy="1518589"/>
          </a:xfrm>
          <a:custGeom>
            <a:avLst/>
            <a:gdLst>
              <a:gd name="connsiteX0" fmla="*/ 1801138 w 1835725"/>
              <a:gd name="connsiteY0" fmla="*/ 1622662 h 2024785"/>
              <a:gd name="connsiteX1" fmla="*/ 1835717 w 1835725"/>
              <a:gd name="connsiteY1" fmla="*/ 1680254 h 2024785"/>
              <a:gd name="connsiteX2" fmla="*/ 1812568 w 1835725"/>
              <a:gd name="connsiteY2" fmla="*/ 1877193 h 2024785"/>
              <a:gd name="connsiteX3" fmla="*/ 1776210 w 1835725"/>
              <a:gd name="connsiteY3" fmla="*/ 2024785 h 2024785"/>
              <a:gd name="connsiteX4" fmla="*/ 1655772 w 1835725"/>
              <a:gd name="connsiteY4" fmla="*/ 1983449 h 2024785"/>
              <a:gd name="connsiteX5" fmla="*/ 1687591 w 1835725"/>
              <a:gd name="connsiteY5" fmla="*/ 1854495 h 2024785"/>
              <a:gd name="connsiteX6" fmla="*/ 1708939 w 1835725"/>
              <a:gd name="connsiteY6" fmla="*/ 1673301 h 2024785"/>
              <a:gd name="connsiteX7" fmla="*/ 1778129 w 1835725"/>
              <a:gd name="connsiteY7" fmla="*/ 1615979 h 2024785"/>
              <a:gd name="connsiteX8" fmla="*/ 1801138 w 1835725"/>
              <a:gd name="connsiteY8" fmla="*/ 1622662 h 2024785"/>
              <a:gd name="connsiteX9" fmla="*/ 1585229 w 1835725"/>
              <a:gd name="connsiteY9" fmla="*/ 764759 h 2024785"/>
              <a:gd name="connsiteX10" fmla="*/ 1623024 w 1835725"/>
              <a:gd name="connsiteY10" fmla="*/ 792810 h 2024785"/>
              <a:gd name="connsiteX11" fmla="*/ 1777614 w 1835725"/>
              <a:gd name="connsiteY11" fmla="*/ 1157141 h 2024785"/>
              <a:gd name="connsiteX12" fmla="*/ 1733799 w 1835725"/>
              <a:gd name="connsiteY12" fmla="*/ 1235532 h 2024785"/>
              <a:gd name="connsiteX13" fmla="*/ 1716464 w 1835725"/>
              <a:gd name="connsiteY13" fmla="*/ 1237722 h 2024785"/>
              <a:gd name="connsiteX14" fmla="*/ 1716464 w 1835725"/>
              <a:gd name="connsiteY14" fmla="*/ 1237913 h 2024785"/>
              <a:gd name="connsiteX15" fmla="*/ 1655409 w 1835725"/>
              <a:gd name="connsiteY15" fmla="*/ 1191717 h 2024785"/>
              <a:gd name="connsiteX16" fmla="*/ 1513200 w 1835725"/>
              <a:gd name="connsiteY16" fmla="*/ 856627 h 2024785"/>
              <a:gd name="connsiteX17" fmla="*/ 1538499 w 1835725"/>
              <a:gd name="connsiteY17" fmla="*/ 770415 h 2024785"/>
              <a:gd name="connsiteX18" fmla="*/ 1585229 w 1835725"/>
              <a:gd name="connsiteY18" fmla="*/ 764759 h 2024785"/>
              <a:gd name="connsiteX19" fmla="*/ 477919 w 1835725"/>
              <a:gd name="connsiteY19" fmla="*/ 21437 h 2024785"/>
              <a:gd name="connsiteX20" fmla="*/ 509236 w 1835725"/>
              <a:gd name="connsiteY20" fmla="*/ 84182 h 2024785"/>
              <a:gd name="connsiteX21" fmla="*/ 445829 w 1835725"/>
              <a:gd name="connsiteY21" fmla="*/ 139871 h 2024785"/>
              <a:gd name="connsiteX22" fmla="*/ 437447 w 1835725"/>
              <a:gd name="connsiteY22" fmla="*/ 139395 h 2024785"/>
              <a:gd name="connsiteX23" fmla="*/ 73211 w 1835725"/>
              <a:gd name="connsiteY23" fmla="*/ 137204 h 2024785"/>
              <a:gd name="connsiteX24" fmla="*/ 749 w 1835725"/>
              <a:gd name="connsiteY24" fmla="*/ 84082 h 2024785"/>
              <a:gd name="connsiteX25" fmla="*/ 53871 w 1835725"/>
              <a:gd name="connsiteY25" fmla="*/ 11621 h 2024785"/>
              <a:gd name="connsiteX26" fmla="*/ 58352 w 1835725"/>
              <a:gd name="connsiteY26" fmla="*/ 11093 h 2024785"/>
              <a:gd name="connsiteX27" fmla="*/ 454020 w 1835725"/>
              <a:gd name="connsiteY27" fmla="*/ 13474 h 2024785"/>
              <a:gd name="connsiteX28" fmla="*/ 477919 w 1835725"/>
              <a:gd name="connsiteY28" fmla="*/ 21437 h 2024785"/>
              <a:gd name="connsiteX29" fmla="*/ 957797 w 1835725"/>
              <a:gd name="connsiteY29" fmla="*/ 167970 h 2024785"/>
              <a:gd name="connsiteX30" fmla="*/ 1286982 w 1835725"/>
              <a:gd name="connsiteY30" fmla="*/ 387616 h 2024785"/>
              <a:gd name="connsiteX31" fmla="*/ 1293725 w 1835725"/>
              <a:gd name="connsiteY31" fmla="*/ 477075 h 2024785"/>
              <a:gd name="connsiteX32" fmla="*/ 1245453 w 1835725"/>
              <a:gd name="connsiteY32" fmla="*/ 499154 h 2024785"/>
              <a:gd name="connsiteX33" fmla="*/ 1245167 w 1835725"/>
              <a:gd name="connsiteY33" fmla="*/ 499154 h 2024785"/>
              <a:gd name="connsiteX34" fmla="*/ 1203638 w 1835725"/>
              <a:gd name="connsiteY34" fmla="*/ 484104 h 2024785"/>
              <a:gd name="connsiteX35" fmla="*/ 900647 w 1835725"/>
              <a:gd name="connsiteY35" fmla="*/ 281508 h 2024785"/>
              <a:gd name="connsiteX36" fmla="*/ 872454 w 1835725"/>
              <a:gd name="connsiteY36" fmla="*/ 196164 h 2024785"/>
              <a:gd name="connsiteX37" fmla="*/ 957797 w 1835725"/>
              <a:gd name="connsiteY37" fmla="*/ 167970 h 2024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835725" h="2024785">
                <a:moveTo>
                  <a:pt x="1801138" y="1622662"/>
                </a:moveTo>
                <a:cubicBezTo>
                  <a:pt x="1822105" y="1633400"/>
                  <a:pt x="1836117" y="1655372"/>
                  <a:pt x="1835717" y="1680254"/>
                </a:cubicBezTo>
                <a:cubicBezTo>
                  <a:pt x="1832093" y="1746382"/>
                  <a:pt x="1824354" y="1812154"/>
                  <a:pt x="1812568" y="1877193"/>
                </a:cubicBezTo>
                <a:lnTo>
                  <a:pt x="1776210" y="2024785"/>
                </a:lnTo>
                <a:lnTo>
                  <a:pt x="1655772" y="1983449"/>
                </a:lnTo>
                <a:lnTo>
                  <a:pt x="1687591" y="1854495"/>
                </a:lnTo>
                <a:cubicBezTo>
                  <a:pt x="1698455" y="1794657"/>
                  <a:pt x="1705590" y="1734142"/>
                  <a:pt x="1708939" y="1673301"/>
                </a:cubicBezTo>
                <a:cubicBezTo>
                  <a:pt x="1712216" y="1638363"/>
                  <a:pt x="1743190" y="1612703"/>
                  <a:pt x="1778129" y="1615979"/>
                </a:cubicBezTo>
                <a:cubicBezTo>
                  <a:pt x="1786387" y="1616753"/>
                  <a:pt x="1794149" y="1619084"/>
                  <a:pt x="1801138" y="1622662"/>
                </a:cubicBezTo>
                <a:close/>
                <a:moveTo>
                  <a:pt x="1585229" y="764759"/>
                </a:moveTo>
                <a:cubicBezTo>
                  <a:pt x="1600438" y="768789"/>
                  <a:pt x="1614156" y="778436"/>
                  <a:pt x="1623024" y="792810"/>
                </a:cubicBezTo>
                <a:cubicBezTo>
                  <a:pt x="1689575" y="907319"/>
                  <a:pt x="1741505" y="1029715"/>
                  <a:pt x="1777614" y="1157141"/>
                </a:cubicBezTo>
                <a:cubicBezTo>
                  <a:pt x="1787149" y="1190888"/>
                  <a:pt x="1767537" y="1225969"/>
                  <a:pt x="1733799" y="1235532"/>
                </a:cubicBezTo>
                <a:cubicBezTo>
                  <a:pt x="1728151" y="1237046"/>
                  <a:pt x="1722312" y="1237780"/>
                  <a:pt x="1716464" y="1237722"/>
                </a:cubicBezTo>
                <a:lnTo>
                  <a:pt x="1716464" y="1237913"/>
                </a:lnTo>
                <a:cubicBezTo>
                  <a:pt x="1688070" y="1237913"/>
                  <a:pt x="1663124" y="1219044"/>
                  <a:pt x="1655409" y="1191717"/>
                </a:cubicBezTo>
                <a:cubicBezTo>
                  <a:pt x="1622214" y="1074512"/>
                  <a:pt x="1574437" y="961936"/>
                  <a:pt x="1513200" y="856627"/>
                </a:cubicBezTo>
                <a:cubicBezTo>
                  <a:pt x="1496379" y="825834"/>
                  <a:pt x="1507704" y="787236"/>
                  <a:pt x="1538499" y="770415"/>
                </a:cubicBezTo>
                <a:cubicBezTo>
                  <a:pt x="1553325" y="762319"/>
                  <a:pt x="1570022" y="760730"/>
                  <a:pt x="1585229" y="764759"/>
                </a:cubicBezTo>
                <a:close/>
                <a:moveTo>
                  <a:pt x="477919" y="21437"/>
                </a:moveTo>
                <a:cubicBezTo>
                  <a:pt x="499341" y="33775"/>
                  <a:pt x="512445" y="58102"/>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89834" y="-4456"/>
                  <a:pt x="322735" y="-3656"/>
                  <a:pt x="454020" y="13474"/>
                </a:cubicBezTo>
                <a:cubicBezTo>
                  <a:pt x="462713" y="14543"/>
                  <a:pt x="470778" y="17324"/>
                  <a:pt x="477919" y="21437"/>
                </a:cubicBezTo>
                <a:close/>
                <a:moveTo>
                  <a:pt x="957797" y="167970"/>
                </a:move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8235" y="164811"/>
                  <a:pt x="926445" y="152188"/>
                  <a:pt x="957797" y="167970"/>
                </a:cubicBezTo>
                <a:close/>
              </a:path>
            </a:pathLst>
          </a:custGeom>
          <a:solidFill>
            <a:schemeClr val="accent4"/>
          </a:solidFill>
          <a:ln w="9525" cap="flat">
            <a:noFill/>
            <a:prstDash val="solid"/>
            <a:miter/>
          </a:ln>
        </p:spPr>
        <p:txBody>
          <a:bodyPr rtlCol="0" anchor="ctr"/>
          <a:lstStyle/>
          <a:p>
            <a:pPr defTabSz="685800">
              <a:buClrTx/>
            </a:pPr>
            <a:endParaRPr lang="en-US" sz="1350" kern="1200">
              <a:solidFill>
                <a:prstClr val="black"/>
              </a:solidFill>
              <a:latin typeface="Calibri" panose="020F0502020204030204"/>
              <a:ea typeface="+mn-ea"/>
              <a:cs typeface="+mn-cs"/>
            </a:endParaRPr>
          </a:p>
        </p:txBody>
      </p:sp>
      <p:sp>
        <p:nvSpPr>
          <p:cNvPr id="22" name="Freeform: Shape 21">
            <a:extLst>
              <a:ext uri="{FF2B5EF4-FFF2-40B4-BE49-F238E27FC236}">
                <a16:creationId xmlns:a16="http://schemas.microsoft.com/office/drawing/2014/main" id="{75F47824-961D-465D-84F9-EAE11BC617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07145" y="4525347"/>
            <a:ext cx="1493298" cy="618154"/>
          </a:xfrm>
          <a:custGeom>
            <a:avLst/>
            <a:gdLst>
              <a:gd name="connsiteX0" fmla="*/ 995532 w 1991064"/>
              <a:gd name="connsiteY0" fmla="*/ 0 h 824205"/>
              <a:gd name="connsiteX1" fmla="*/ 1984823 w 1991064"/>
              <a:gd name="connsiteY1" fmla="*/ 784423 h 824205"/>
              <a:gd name="connsiteX2" fmla="*/ 1991064 w 1991064"/>
              <a:gd name="connsiteY2" fmla="*/ 824205 h 824205"/>
              <a:gd name="connsiteX3" fmla="*/ 0 w 1991064"/>
              <a:gd name="connsiteY3" fmla="*/ 824205 h 824205"/>
              <a:gd name="connsiteX4" fmla="*/ 6241 w 1991064"/>
              <a:gd name="connsiteY4" fmla="*/ 784423 h 824205"/>
              <a:gd name="connsiteX5" fmla="*/ 995532 w 1991064"/>
              <a:gd name="connsiteY5" fmla="*/ 0 h 824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91064" h="824205">
                <a:moveTo>
                  <a:pt x="995532" y="0"/>
                </a:moveTo>
                <a:cubicBezTo>
                  <a:pt x="1483521" y="0"/>
                  <a:pt x="1890663" y="336754"/>
                  <a:pt x="1984823" y="784423"/>
                </a:cubicBezTo>
                <a:lnTo>
                  <a:pt x="1991064" y="824205"/>
                </a:lnTo>
                <a:lnTo>
                  <a:pt x="0" y="824205"/>
                </a:lnTo>
                <a:lnTo>
                  <a:pt x="6241" y="784423"/>
                </a:lnTo>
                <a:cubicBezTo>
                  <a:pt x="100402" y="336754"/>
                  <a:pt x="507544" y="0"/>
                  <a:pt x="995532"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800">
              <a:buClrTx/>
            </a:pPr>
            <a:endParaRPr lang="en-US" sz="1350" kern="1200" dirty="0">
              <a:solidFill>
                <a:prstClr val="white"/>
              </a:solidFill>
              <a:latin typeface="Calibri" panose="020F0502020204030204"/>
            </a:endParaRPr>
          </a:p>
        </p:txBody>
      </p:sp>
      <p:sp>
        <p:nvSpPr>
          <p:cNvPr id="24" name="Freeform: Shape 23">
            <a:extLst>
              <a:ext uri="{FF2B5EF4-FFF2-40B4-BE49-F238E27FC236}">
                <a16:creationId xmlns:a16="http://schemas.microsoft.com/office/drawing/2014/main" id="{FEC9DA3E-C1D7-472D-B7C0-F71AE41FB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38772" y="4139397"/>
            <a:ext cx="1005229" cy="1004104"/>
          </a:xfrm>
          <a:custGeom>
            <a:avLst/>
            <a:gdLst>
              <a:gd name="connsiteX0" fmla="*/ 61913 w 1340305"/>
              <a:gd name="connsiteY0" fmla="*/ 0 h 1338805"/>
              <a:gd name="connsiteX1" fmla="*/ 1340305 w 1340305"/>
              <a:gd name="connsiteY1" fmla="*/ 0 h 1338805"/>
              <a:gd name="connsiteX2" fmla="*/ 1340305 w 1340305"/>
              <a:gd name="connsiteY2" fmla="*/ 123825 h 1338805"/>
              <a:gd name="connsiteX3" fmla="*/ 123825 w 1340305"/>
              <a:gd name="connsiteY3" fmla="*/ 123825 h 1338805"/>
              <a:gd name="connsiteX4" fmla="*/ 123825 w 1340305"/>
              <a:gd name="connsiteY4" fmla="*/ 1338805 h 1338805"/>
              <a:gd name="connsiteX5" fmla="*/ 0 w 1340305"/>
              <a:gd name="connsiteY5" fmla="*/ 1338805 h 1338805"/>
              <a:gd name="connsiteX6" fmla="*/ 0 w 1340305"/>
              <a:gd name="connsiteY6" fmla="*/ 61913 h 1338805"/>
              <a:gd name="connsiteX7" fmla="*/ 61913 w 1340305"/>
              <a:gd name="connsiteY7" fmla="*/ 0 h 1338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40305" h="1338805">
                <a:moveTo>
                  <a:pt x="61913" y="0"/>
                </a:moveTo>
                <a:lnTo>
                  <a:pt x="1340305" y="0"/>
                </a:lnTo>
                <a:lnTo>
                  <a:pt x="1340305" y="123825"/>
                </a:lnTo>
                <a:lnTo>
                  <a:pt x="123825" y="123825"/>
                </a:lnTo>
                <a:lnTo>
                  <a:pt x="123825" y="1338805"/>
                </a:lnTo>
                <a:lnTo>
                  <a:pt x="0" y="1338805"/>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pPr defTabSz="685800">
              <a:buClrTx/>
            </a:pPr>
            <a:endParaRPr lang="en-US" sz="1350" kern="1200">
              <a:solidFill>
                <a:prstClr val="black"/>
              </a:solidFill>
              <a:latin typeface="Calibri" panose="020F0502020204030204"/>
              <a:ea typeface="+mn-ea"/>
              <a:cs typeface="+mn-cs"/>
            </a:endParaRPr>
          </a:p>
        </p:txBody>
      </p:sp>
      <p:sp>
        <p:nvSpPr>
          <p:cNvPr id="13" name="Google Shape;9;p1">
            <a:extLst>
              <a:ext uri="{FF2B5EF4-FFF2-40B4-BE49-F238E27FC236}">
                <a16:creationId xmlns:a16="http://schemas.microsoft.com/office/drawing/2014/main" id="{F522E9DF-58B0-4C12-8129-B6DFD93677DC}"/>
              </a:ext>
            </a:extLst>
          </p:cNvPr>
          <p:cNvSpPr txBox="1"/>
          <p:nvPr/>
        </p:nvSpPr>
        <p:spPr>
          <a:xfrm>
            <a:off x="8750517" y="4675250"/>
            <a:ext cx="384900" cy="354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solidFill>
                  <a:srgbClr val="999999"/>
                </a:solidFill>
                <a:highlight>
                  <a:srgbClr val="FFFFFF"/>
                </a:highlight>
              </a:rPr>
              <a:t>🆁</a:t>
            </a:r>
            <a:r>
              <a:rPr lang="en-GB" sz="1200">
                <a:solidFill>
                  <a:srgbClr val="999999"/>
                </a:solidFill>
                <a:highlight>
                  <a:srgbClr val="FFFFFF"/>
                </a:highlight>
                <a:latin typeface="Roboto"/>
                <a:ea typeface="Roboto"/>
                <a:cs typeface="Roboto"/>
                <a:sym typeface="Roboto"/>
              </a:rPr>
              <a:t> </a:t>
            </a:r>
            <a:endParaRPr sz="1200">
              <a:solidFill>
                <a:srgbClr val="999999"/>
              </a:solidFill>
              <a:latin typeface="Roboto"/>
              <a:ea typeface="Roboto"/>
              <a:cs typeface="Roboto"/>
              <a:sym typeface="Roboto"/>
            </a:endParaRPr>
          </a:p>
        </p:txBody>
      </p:sp>
    </p:spTree>
    <p:extLst>
      <p:ext uri="{BB962C8B-B14F-4D97-AF65-F5344CB8AC3E}">
        <p14:creationId xmlns:p14="http://schemas.microsoft.com/office/powerpoint/2010/main" val="27659037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DBC8166-481C-4473-95F5-9A5B9073B7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white"/>
              </a:solidFill>
              <a:latin typeface="Calibri" panose="020F0502020204030204"/>
            </a:endParaRPr>
          </a:p>
        </p:txBody>
      </p:sp>
      <p:sp>
        <p:nvSpPr>
          <p:cNvPr id="11" name="Freeform: Shape 10">
            <a:extLst>
              <a:ext uri="{FF2B5EF4-FFF2-40B4-BE49-F238E27FC236}">
                <a16:creationId xmlns:a16="http://schemas.microsoft.com/office/drawing/2014/main" id="{A5A5CE6E-90AF-4D43-A014-1F9EC83EB9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3384350" cy="5143500"/>
          </a:xfrm>
          <a:custGeom>
            <a:avLst/>
            <a:gdLst>
              <a:gd name="connsiteX0" fmla="*/ 0 w 4512467"/>
              <a:gd name="connsiteY0" fmla="*/ 0 h 6858000"/>
              <a:gd name="connsiteX1" fmla="*/ 2579526 w 4512467"/>
              <a:gd name="connsiteY1" fmla="*/ 0 h 6858000"/>
              <a:gd name="connsiteX2" fmla="*/ 2583267 w 4512467"/>
              <a:gd name="connsiteY2" fmla="*/ 2151 h 6858000"/>
              <a:gd name="connsiteX3" fmla="*/ 4512467 w 4512467"/>
              <a:gd name="connsiteY3" fmla="*/ 3429000 h 6858000"/>
              <a:gd name="connsiteX4" fmla="*/ 2583267 w 4512467"/>
              <a:gd name="connsiteY4" fmla="*/ 6855849 h 6858000"/>
              <a:gd name="connsiteX5" fmla="*/ 2579526 w 4512467"/>
              <a:gd name="connsiteY5" fmla="*/ 6858000 h 6858000"/>
              <a:gd name="connsiteX6" fmla="*/ 0 w 451246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12467" h="6858000">
                <a:moveTo>
                  <a:pt x="0" y="0"/>
                </a:moveTo>
                <a:lnTo>
                  <a:pt x="2579526" y="0"/>
                </a:lnTo>
                <a:lnTo>
                  <a:pt x="2583267" y="2151"/>
                </a:lnTo>
                <a:cubicBezTo>
                  <a:pt x="3739868" y="704919"/>
                  <a:pt x="4512467" y="1976735"/>
                  <a:pt x="4512467" y="3429000"/>
                </a:cubicBezTo>
                <a:cubicBezTo>
                  <a:pt x="4512467" y="4881266"/>
                  <a:pt x="3739868" y="6153081"/>
                  <a:pt x="2583267" y="6855849"/>
                </a:cubicBezTo>
                <a:lnTo>
                  <a:pt x="2579526"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800">
              <a:buClrTx/>
            </a:pPr>
            <a:endParaRPr lang="en-US" sz="1350" kern="1200">
              <a:solidFill>
                <a:prstClr val="white"/>
              </a:solidFill>
              <a:latin typeface="Calibri" panose="020F0502020204030204"/>
            </a:endParaRPr>
          </a:p>
        </p:txBody>
      </p:sp>
      <p:sp>
        <p:nvSpPr>
          <p:cNvPr id="2" name="Title 1">
            <a:extLst>
              <a:ext uri="{FF2B5EF4-FFF2-40B4-BE49-F238E27FC236}">
                <a16:creationId xmlns:a16="http://schemas.microsoft.com/office/drawing/2014/main" id="{117A5AA0-E2D8-4E4D-96B2-94DA66C402FE}"/>
              </a:ext>
            </a:extLst>
          </p:cNvPr>
          <p:cNvSpPr>
            <a:spLocks noGrp="1"/>
          </p:cNvSpPr>
          <p:nvPr>
            <p:ph type="title"/>
          </p:nvPr>
        </p:nvSpPr>
        <p:spPr>
          <a:xfrm>
            <a:off x="628650" y="482600"/>
            <a:ext cx="2213404" cy="4178300"/>
          </a:xfrm>
        </p:spPr>
        <p:txBody>
          <a:bodyPr>
            <a:normAutofit/>
          </a:bodyPr>
          <a:lstStyle/>
          <a:p>
            <a:r>
              <a:rPr lang="en-US">
                <a:solidFill>
                  <a:srgbClr val="FFFFFF"/>
                </a:solidFill>
              </a:rPr>
              <a:t>Témata</a:t>
            </a:r>
            <a:endParaRPr lang="cs-CZ">
              <a:solidFill>
                <a:srgbClr val="FFFFFF"/>
              </a:solidFill>
            </a:endParaRPr>
          </a:p>
        </p:txBody>
      </p:sp>
      <p:graphicFrame>
        <p:nvGraphicFramePr>
          <p:cNvPr id="5" name="Content Placeholder 2">
            <a:extLst>
              <a:ext uri="{FF2B5EF4-FFF2-40B4-BE49-F238E27FC236}">
                <a16:creationId xmlns:a16="http://schemas.microsoft.com/office/drawing/2014/main" id="{300EBD1D-05E2-4BB0-82EF-69D80DCA195D}"/>
              </a:ext>
            </a:extLst>
          </p:cNvPr>
          <p:cNvGraphicFramePr>
            <a:graphicFrameLocks noGrp="1"/>
          </p:cNvGraphicFramePr>
          <p:nvPr>
            <p:ph idx="1"/>
            <p:extLst>
              <p:ext uri="{D42A27DB-BD31-4B8C-83A1-F6EECF244321}">
                <p14:modId xmlns:p14="http://schemas.microsoft.com/office/powerpoint/2010/main" val="2479449099"/>
              </p:ext>
            </p:extLst>
          </p:nvPr>
        </p:nvGraphicFramePr>
        <p:xfrm>
          <a:off x="3905730" y="482600"/>
          <a:ext cx="4718786" cy="414805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Google Shape;9;p1">
            <a:extLst>
              <a:ext uri="{FF2B5EF4-FFF2-40B4-BE49-F238E27FC236}">
                <a16:creationId xmlns:a16="http://schemas.microsoft.com/office/drawing/2014/main" id="{AFE52C8A-5004-485D-8A9C-62560D8B07E2}"/>
              </a:ext>
            </a:extLst>
          </p:cNvPr>
          <p:cNvSpPr txBox="1"/>
          <p:nvPr/>
        </p:nvSpPr>
        <p:spPr>
          <a:xfrm>
            <a:off x="8750517" y="4675250"/>
            <a:ext cx="384900" cy="354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solidFill>
                  <a:srgbClr val="999999"/>
                </a:solidFill>
                <a:highlight>
                  <a:srgbClr val="FFFFFF"/>
                </a:highlight>
              </a:rPr>
              <a:t>🆁</a:t>
            </a:r>
            <a:r>
              <a:rPr lang="en-GB" sz="1200">
                <a:solidFill>
                  <a:srgbClr val="999999"/>
                </a:solidFill>
                <a:highlight>
                  <a:srgbClr val="FFFFFF"/>
                </a:highlight>
                <a:latin typeface="Roboto"/>
                <a:ea typeface="Roboto"/>
                <a:cs typeface="Roboto"/>
                <a:sym typeface="Roboto"/>
              </a:rPr>
              <a:t> </a:t>
            </a:r>
            <a:endParaRPr sz="1200">
              <a:solidFill>
                <a:srgbClr val="999999"/>
              </a:solidFill>
              <a:latin typeface="Roboto"/>
              <a:ea typeface="Roboto"/>
              <a:cs typeface="Roboto"/>
              <a:sym typeface="Roboto"/>
            </a:endParaRPr>
          </a:p>
        </p:txBody>
      </p:sp>
    </p:spTree>
    <p:extLst>
      <p:ext uri="{BB962C8B-B14F-4D97-AF65-F5344CB8AC3E}">
        <p14:creationId xmlns:p14="http://schemas.microsoft.com/office/powerpoint/2010/main" val="120111644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955A2079-FA98-4876-80F0-72364A7D2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9141714"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white"/>
              </a:solidFill>
              <a:latin typeface="Calibri" panose="020F0502020204030204"/>
            </a:endParaRPr>
          </a:p>
        </p:txBody>
      </p:sp>
      <p:sp>
        <p:nvSpPr>
          <p:cNvPr id="2" name="Title 1">
            <a:extLst>
              <a:ext uri="{FF2B5EF4-FFF2-40B4-BE49-F238E27FC236}">
                <a16:creationId xmlns:a16="http://schemas.microsoft.com/office/drawing/2014/main" id="{F9A91C7A-98F9-43AB-A721-60407C9D7DC1}"/>
              </a:ext>
            </a:extLst>
          </p:cNvPr>
          <p:cNvSpPr>
            <a:spLocks noGrp="1"/>
          </p:cNvSpPr>
          <p:nvPr>
            <p:ph type="title"/>
          </p:nvPr>
        </p:nvSpPr>
        <p:spPr>
          <a:xfrm>
            <a:off x="628650" y="417892"/>
            <a:ext cx="7886700" cy="850124"/>
          </a:xfrm>
        </p:spPr>
        <p:txBody>
          <a:bodyPr>
            <a:normAutofit/>
          </a:bodyPr>
          <a:lstStyle/>
          <a:p>
            <a:pPr algn="ctr"/>
            <a:r>
              <a:rPr lang="en-GB" sz="3900"/>
              <a:t>Jak - faktory ke zvážení</a:t>
            </a:r>
            <a:endParaRPr lang="cs-CZ" sz="3900"/>
          </a:p>
        </p:txBody>
      </p:sp>
      <p:graphicFrame>
        <p:nvGraphicFramePr>
          <p:cNvPr id="5" name="Content Placeholder 2">
            <a:extLst>
              <a:ext uri="{FF2B5EF4-FFF2-40B4-BE49-F238E27FC236}">
                <a16:creationId xmlns:a16="http://schemas.microsoft.com/office/drawing/2014/main" id="{4AA71470-B470-4D19-B7A7-DBE7CB1E2BF3}"/>
              </a:ext>
            </a:extLst>
          </p:cNvPr>
          <p:cNvGraphicFramePr>
            <a:graphicFrameLocks noGrp="1"/>
          </p:cNvGraphicFramePr>
          <p:nvPr>
            <p:ph idx="1"/>
          </p:nvPr>
        </p:nvGraphicFramePr>
        <p:xfrm>
          <a:off x="628650" y="1371600"/>
          <a:ext cx="7886700" cy="32644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Google Shape;9;p1">
            <a:extLst>
              <a:ext uri="{FF2B5EF4-FFF2-40B4-BE49-F238E27FC236}">
                <a16:creationId xmlns:a16="http://schemas.microsoft.com/office/drawing/2014/main" id="{632269E3-84EA-433F-9172-CB5A21C58DA1}"/>
              </a:ext>
            </a:extLst>
          </p:cNvPr>
          <p:cNvSpPr txBox="1"/>
          <p:nvPr/>
        </p:nvSpPr>
        <p:spPr>
          <a:xfrm>
            <a:off x="8750517" y="4675250"/>
            <a:ext cx="384900" cy="354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solidFill>
                  <a:srgbClr val="999999"/>
                </a:solidFill>
                <a:highlight>
                  <a:srgbClr val="FFFFFF"/>
                </a:highlight>
              </a:rPr>
              <a:t>🆁</a:t>
            </a:r>
            <a:r>
              <a:rPr lang="en-GB" sz="1200">
                <a:solidFill>
                  <a:srgbClr val="999999"/>
                </a:solidFill>
                <a:highlight>
                  <a:srgbClr val="FFFFFF"/>
                </a:highlight>
                <a:latin typeface="Roboto"/>
                <a:ea typeface="Roboto"/>
                <a:cs typeface="Roboto"/>
                <a:sym typeface="Roboto"/>
              </a:rPr>
              <a:t> </a:t>
            </a:r>
            <a:endParaRPr sz="1200">
              <a:solidFill>
                <a:srgbClr val="999999"/>
              </a:solidFill>
              <a:latin typeface="Roboto"/>
              <a:ea typeface="Roboto"/>
              <a:cs typeface="Roboto"/>
              <a:sym typeface="Roboto"/>
            </a:endParaRPr>
          </a:p>
        </p:txBody>
      </p:sp>
    </p:spTree>
    <p:extLst>
      <p:ext uri="{BB962C8B-B14F-4D97-AF65-F5344CB8AC3E}">
        <p14:creationId xmlns:p14="http://schemas.microsoft.com/office/powerpoint/2010/main" val="190960731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3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Jak - contract mechanismy</a:t>
            </a:r>
            <a:endParaRPr/>
          </a:p>
        </p:txBody>
      </p:sp>
      <p:sp>
        <p:nvSpPr>
          <p:cNvPr id="4" name="Google Shape;179;p33">
            <a:extLst>
              <a:ext uri="{FF2B5EF4-FFF2-40B4-BE49-F238E27FC236}">
                <a16:creationId xmlns:a16="http://schemas.microsoft.com/office/drawing/2014/main" id="{55BE936F-1A5A-49D5-9B56-7109B3422B53}"/>
              </a:ext>
            </a:extLst>
          </p:cNvPr>
          <p:cNvSpPr txBox="1">
            <a:spLocks/>
          </p:cNvSpPr>
          <p:nvPr/>
        </p:nvSpPr>
        <p:spPr>
          <a:xfrm>
            <a:off x="417007" y="1282075"/>
            <a:ext cx="7119257" cy="3416400"/>
          </a:xfrm>
          <a:prstGeom prst="rect">
            <a:avLst/>
          </a:prstGeom>
          <a:noFill/>
          <a:ln>
            <a:noFill/>
          </a:ln>
        </p:spPr>
        <p:txBody>
          <a:bodyPr spcFirstLastPara="1" wrap="square" lIns="91425" tIns="91425" rIns="91425" bIns="91425" anchor="t" anchorCtr="0">
            <a:normAutofit fontScale="85000" lnSpcReduction="20000"/>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0" indent="0">
              <a:buFont typeface="Arial"/>
              <a:buNone/>
            </a:pPr>
            <a:r>
              <a:rPr lang="en-GB"/>
              <a:t>Silný adept pro dCZK: </a:t>
            </a:r>
          </a:p>
          <a:p>
            <a:pPr marL="0" indent="0">
              <a:buFont typeface="Arial"/>
              <a:buNone/>
            </a:pPr>
            <a:endParaRPr lang="en-GB"/>
          </a:p>
          <a:p>
            <a:pPr marL="0" indent="0">
              <a:buFont typeface="Arial"/>
              <a:buNone/>
            </a:pPr>
            <a:r>
              <a:rPr lang="en-GB"/>
              <a:t>Liquity protocol</a:t>
            </a:r>
          </a:p>
          <a:p>
            <a:pPr>
              <a:spcBef>
                <a:spcPts val="1200"/>
              </a:spcBef>
              <a:buFont typeface="Arial"/>
              <a:buChar char="-"/>
            </a:pPr>
            <a:r>
              <a:rPr lang="en-GB"/>
              <a:t>Decentralised; Overcollaterised </a:t>
            </a:r>
          </a:p>
          <a:p>
            <a:pPr>
              <a:spcBef>
                <a:spcPts val="1200"/>
              </a:spcBef>
              <a:buFont typeface="Arial"/>
              <a:buChar char="-"/>
            </a:pPr>
            <a:r>
              <a:rPr lang="en-GB"/>
              <a:t>Prošel si produkčním stress testem (pád krypta 2021-05-19)</a:t>
            </a:r>
          </a:p>
          <a:p>
            <a:pPr>
              <a:spcBef>
                <a:spcPts val="1200"/>
              </a:spcBef>
              <a:buFont typeface="Arial"/>
              <a:buChar char="-"/>
            </a:pPr>
            <a:r>
              <a:rPr lang="en-GB"/>
              <a:t>Zero governance protocol </a:t>
            </a:r>
          </a:p>
          <a:p>
            <a:pPr>
              <a:spcBef>
                <a:spcPts val="1200"/>
              </a:spcBef>
              <a:buFont typeface="Arial"/>
              <a:buChar char="-"/>
            </a:pPr>
            <a:r>
              <a:rPr lang="en-GB"/>
              <a:t>4 audity</a:t>
            </a:r>
          </a:p>
          <a:p>
            <a:pPr>
              <a:spcBef>
                <a:spcPts val="1200"/>
              </a:spcBef>
              <a:buFont typeface="Arial"/>
              <a:buChar char="-"/>
            </a:pPr>
            <a:r>
              <a:rPr lang="en-GB"/>
              <a:t>Je stabilně používán pro USD</a:t>
            </a:r>
          </a:p>
          <a:p>
            <a:pPr marL="114300" indent="0">
              <a:spcBef>
                <a:spcPts val="1200"/>
              </a:spcBef>
              <a:buNone/>
            </a:pPr>
            <a:r>
              <a:rPr lang="en-GB"/>
              <a:t>	</a:t>
            </a:r>
          </a:p>
          <a:p>
            <a:pPr>
              <a:buFont typeface="Arial"/>
              <a:buChar char="-"/>
            </a:pPr>
            <a:r>
              <a:rPr lang="en-GB"/>
              <a:t>Nutný Oracle kurzu (ETH – dCZK)</a:t>
            </a:r>
          </a:p>
        </p:txBody>
      </p:sp>
      <p:sp>
        <p:nvSpPr>
          <p:cNvPr id="5" name="Right Brace 4">
            <a:extLst>
              <a:ext uri="{FF2B5EF4-FFF2-40B4-BE49-F238E27FC236}">
                <a16:creationId xmlns:a16="http://schemas.microsoft.com/office/drawing/2014/main" id="{DCC018AC-40E8-43C3-8319-4137BA870E46}"/>
              </a:ext>
            </a:extLst>
          </p:cNvPr>
          <p:cNvSpPr/>
          <p:nvPr/>
        </p:nvSpPr>
        <p:spPr>
          <a:xfrm>
            <a:off x="6023983" y="1411793"/>
            <a:ext cx="452176" cy="2497015"/>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cs-CZ"/>
          </a:p>
        </p:txBody>
      </p:sp>
      <p:sp>
        <p:nvSpPr>
          <p:cNvPr id="6" name="TextBox 5">
            <a:extLst>
              <a:ext uri="{FF2B5EF4-FFF2-40B4-BE49-F238E27FC236}">
                <a16:creationId xmlns:a16="http://schemas.microsoft.com/office/drawing/2014/main" id="{3FE81EE8-4CB4-42F2-A9B3-49551D582611}"/>
              </a:ext>
            </a:extLst>
          </p:cNvPr>
          <p:cNvSpPr txBox="1"/>
          <p:nvPr/>
        </p:nvSpPr>
        <p:spPr>
          <a:xfrm>
            <a:off x="6687178" y="2467055"/>
            <a:ext cx="2346290" cy="523220"/>
          </a:xfrm>
          <a:prstGeom prst="rect">
            <a:avLst/>
          </a:prstGeom>
          <a:noFill/>
        </p:spPr>
        <p:txBody>
          <a:bodyPr wrap="square" rtlCol="0">
            <a:spAutoFit/>
          </a:bodyPr>
          <a:lstStyle/>
          <a:p>
            <a:r>
              <a:rPr lang="en-GB"/>
              <a:t>snižuje riziko</a:t>
            </a:r>
          </a:p>
          <a:p>
            <a:endParaRPr lang="cs-CZ"/>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34"/>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GB"/>
              <a:t>Další kroky</a:t>
            </a:r>
            <a:endParaRPr/>
          </a:p>
        </p:txBody>
      </p:sp>
    </p:spTree>
    <p:extLst>
      <p:ext uri="{BB962C8B-B14F-4D97-AF65-F5344CB8AC3E}">
        <p14:creationId xmlns:p14="http://schemas.microsoft.com/office/powerpoint/2010/main" val="375190599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45217-6B36-4DF8-BAA7-40B6E29BE4AB}"/>
              </a:ext>
            </a:extLst>
          </p:cNvPr>
          <p:cNvSpPr>
            <a:spLocks noGrp="1"/>
          </p:cNvSpPr>
          <p:nvPr>
            <p:ph type="title"/>
          </p:nvPr>
        </p:nvSpPr>
        <p:spPr/>
        <p:txBody>
          <a:bodyPr>
            <a:normAutofit fontScale="90000"/>
          </a:bodyPr>
          <a:lstStyle/>
          <a:p>
            <a:r>
              <a:rPr lang="en-US"/>
              <a:t>Hackaton - tokenomika CZK stablecoinu</a:t>
            </a:r>
            <a:endParaRPr lang="cs-CZ"/>
          </a:p>
        </p:txBody>
      </p:sp>
      <p:pic>
        <p:nvPicPr>
          <p:cNvPr id="5" name="Picture 4">
            <a:extLst>
              <a:ext uri="{FF2B5EF4-FFF2-40B4-BE49-F238E27FC236}">
                <a16:creationId xmlns:a16="http://schemas.microsoft.com/office/drawing/2014/main" id="{0393F740-8A06-4DD8-AD1B-C5621FB3A521}"/>
              </a:ext>
            </a:extLst>
          </p:cNvPr>
          <p:cNvPicPr>
            <a:picLocks noChangeAspect="1"/>
          </p:cNvPicPr>
          <p:nvPr/>
        </p:nvPicPr>
        <p:blipFill>
          <a:blip r:embed="rId2"/>
          <a:stretch>
            <a:fillRect/>
          </a:stretch>
        </p:blipFill>
        <p:spPr>
          <a:xfrm>
            <a:off x="780879" y="1168150"/>
            <a:ext cx="7791507" cy="3562376"/>
          </a:xfrm>
          <a:prstGeom prst="rect">
            <a:avLst/>
          </a:prstGeom>
        </p:spPr>
      </p:pic>
      <p:pic>
        <p:nvPicPr>
          <p:cNvPr id="6" name="Picture 5" descr="A picture containing coin&#10;&#10;Description automatically generated">
            <a:extLst>
              <a:ext uri="{FF2B5EF4-FFF2-40B4-BE49-F238E27FC236}">
                <a16:creationId xmlns:a16="http://schemas.microsoft.com/office/drawing/2014/main" id="{DE61B1FE-E15D-47DF-960B-86F03313DA4F}"/>
              </a:ext>
            </a:extLst>
          </p:cNvPr>
          <p:cNvPicPr>
            <a:picLocks noChangeAspect="1"/>
          </p:cNvPicPr>
          <p:nvPr/>
        </p:nvPicPr>
        <p:blipFill>
          <a:blip r:embed="rId3">
            <a:extLst>
              <a:ext uri="{BEBA8EAE-BF5A-486C-A8C5-ECC9F3942E4B}">
                <a14:imgProps xmlns:a14="http://schemas.microsoft.com/office/drawing/2010/main">
                  <a14:imgLayer r:embed="rId4">
                    <a14:imgEffect>
                      <a14:artisticPaintStrokes/>
                    </a14:imgEffect>
                  </a14:imgLayer>
                </a14:imgProps>
              </a:ext>
            </a:extLst>
          </a:blip>
          <a:stretch>
            <a:fillRect/>
          </a:stretch>
        </p:blipFill>
        <p:spPr>
          <a:xfrm>
            <a:off x="6397534" y="-2661173"/>
            <a:ext cx="5300041" cy="5143500"/>
          </a:xfrm>
          <a:prstGeom prst="rect">
            <a:avLst/>
          </a:prstGeom>
        </p:spPr>
      </p:pic>
    </p:spTree>
    <p:extLst>
      <p:ext uri="{BB962C8B-B14F-4D97-AF65-F5344CB8AC3E}">
        <p14:creationId xmlns:p14="http://schemas.microsoft.com/office/powerpoint/2010/main" val="25866747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F789F-80B6-48C7-84F7-AC2CBE42B412}"/>
              </a:ext>
            </a:extLst>
          </p:cNvPr>
          <p:cNvSpPr>
            <a:spLocks noGrp="1"/>
          </p:cNvSpPr>
          <p:nvPr>
            <p:ph type="title"/>
          </p:nvPr>
        </p:nvSpPr>
        <p:spPr/>
        <p:txBody>
          <a:bodyPr>
            <a:normAutofit fontScale="90000"/>
          </a:bodyPr>
          <a:lstStyle/>
          <a:p>
            <a:r>
              <a:rPr lang="en-US"/>
              <a:t>Hackaton – dCZK smart contracts deep tech</a:t>
            </a:r>
            <a:endParaRPr lang="cs-CZ"/>
          </a:p>
        </p:txBody>
      </p:sp>
      <p:pic>
        <p:nvPicPr>
          <p:cNvPr id="7" name="Picture 6">
            <a:extLst>
              <a:ext uri="{FF2B5EF4-FFF2-40B4-BE49-F238E27FC236}">
                <a16:creationId xmlns:a16="http://schemas.microsoft.com/office/drawing/2014/main" id="{11D697B8-B1C2-4347-8C73-292532958562}"/>
              </a:ext>
            </a:extLst>
          </p:cNvPr>
          <p:cNvPicPr>
            <a:picLocks noChangeAspect="1"/>
          </p:cNvPicPr>
          <p:nvPr/>
        </p:nvPicPr>
        <p:blipFill>
          <a:blip r:embed="rId2"/>
          <a:stretch>
            <a:fillRect/>
          </a:stretch>
        </p:blipFill>
        <p:spPr>
          <a:xfrm>
            <a:off x="388436" y="1560453"/>
            <a:ext cx="8468721" cy="3307247"/>
          </a:xfrm>
          <a:prstGeom prst="rect">
            <a:avLst/>
          </a:prstGeom>
        </p:spPr>
      </p:pic>
      <p:pic>
        <p:nvPicPr>
          <p:cNvPr id="9" name="Picture 8" descr="A picture containing coin&#10;&#10;Description automatically generated">
            <a:extLst>
              <a:ext uri="{FF2B5EF4-FFF2-40B4-BE49-F238E27FC236}">
                <a16:creationId xmlns:a16="http://schemas.microsoft.com/office/drawing/2014/main" id="{AE8E14E6-2EBF-4B06-AC59-E20F6F30126B}"/>
              </a:ext>
            </a:extLst>
          </p:cNvPr>
          <p:cNvPicPr>
            <a:picLocks noChangeAspect="1"/>
          </p:cNvPicPr>
          <p:nvPr/>
        </p:nvPicPr>
        <p:blipFill>
          <a:blip r:embed="rId3"/>
          <a:stretch>
            <a:fillRect/>
          </a:stretch>
        </p:blipFill>
        <p:spPr>
          <a:xfrm>
            <a:off x="6397534" y="-2661173"/>
            <a:ext cx="5300041" cy="5143500"/>
          </a:xfrm>
          <a:prstGeom prst="rect">
            <a:avLst/>
          </a:prstGeom>
        </p:spPr>
      </p:pic>
      <p:sp>
        <p:nvSpPr>
          <p:cNvPr id="10" name="TextBox 9">
            <a:extLst>
              <a:ext uri="{FF2B5EF4-FFF2-40B4-BE49-F238E27FC236}">
                <a16:creationId xmlns:a16="http://schemas.microsoft.com/office/drawing/2014/main" id="{6E2DC5F0-6485-46F6-9FA6-1F8C110CFABD}"/>
              </a:ext>
            </a:extLst>
          </p:cNvPr>
          <p:cNvSpPr txBox="1"/>
          <p:nvPr/>
        </p:nvSpPr>
        <p:spPr>
          <a:xfrm>
            <a:off x="0" y="4792394"/>
            <a:ext cx="914400" cy="307777"/>
          </a:xfrm>
          <a:prstGeom prst="rect">
            <a:avLst/>
          </a:prstGeom>
          <a:noFill/>
        </p:spPr>
        <p:txBody>
          <a:bodyPr wrap="square" rtlCol="0">
            <a:spAutoFit/>
          </a:bodyPr>
          <a:lstStyle/>
          <a:p>
            <a:r>
              <a:rPr lang="en-US">
                <a:latin typeface="Roboto Condensed" panose="02000000000000000000" pitchFamily="2" charset="0"/>
                <a:ea typeface="Roboto Condensed" panose="02000000000000000000" pitchFamily="2" charset="0"/>
              </a:rPr>
              <a:t>EOF</a:t>
            </a:r>
            <a:endParaRPr lang="cs-CZ">
              <a:latin typeface="Roboto Condensed" panose="02000000000000000000" pitchFamily="2" charset="0"/>
              <a:ea typeface="Roboto Condensed" panose="02000000000000000000" pitchFamily="2" charset="0"/>
            </a:endParaRPr>
          </a:p>
        </p:txBody>
      </p:sp>
    </p:spTree>
    <p:extLst>
      <p:ext uri="{BB962C8B-B14F-4D97-AF65-F5344CB8AC3E}">
        <p14:creationId xmlns:p14="http://schemas.microsoft.com/office/powerpoint/2010/main" val="37247414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36"/>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GB"/>
              <a:t>BACKUPs</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3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Jak to funguje jinde - TETHER.to (USDT)</a:t>
            </a:r>
            <a:endParaRPr/>
          </a:p>
        </p:txBody>
      </p:sp>
      <p:sp>
        <p:nvSpPr>
          <p:cNvPr id="201" name="Google Shape;201;p37"/>
          <p:cNvSpPr txBox="1">
            <a:spLocks noGrp="1"/>
          </p:cNvSpPr>
          <p:nvPr>
            <p:ph type="body" idx="1"/>
          </p:nvPr>
        </p:nvSpPr>
        <p:spPr>
          <a:xfrm>
            <a:off x="311700" y="1152475"/>
            <a:ext cx="4613100" cy="3711000"/>
          </a:xfrm>
          <a:prstGeom prst="rect">
            <a:avLst/>
          </a:prstGeom>
        </p:spPr>
        <p:txBody>
          <a:bodyPr spcFirstLastPara="1" wrap="square" lIns="91425" tIns="91425" rIns="91425" bIns="91425" anchor="t" anchorCtr="0">
            <a:normAutofit fontScale="62500" lnSpcReduction="20000"/>
          </a:bodyPr>
          <a:lstStyle/>
          <a:p>
            <a:pPr marL="0" lvl="0" indent="0" algn="l" rtl="0">
              <a:spcBef>
                <a:spcPts val="0"/>
              </a:spcBef>
              <a:spcAft>
                <a:spcPts val="0"/>
              </a:spcAft>
              <a:buNone/>
            </a:pPr>
            <a:r>
              <a:rPr lang="en-GB" sz="1300">
                <a:solidFill>
                  <a:srgbClr val="333333"/>
                </a:solidFill>
                <a:highlight>
                  <a:srgbClr val="FFFFFF"/>
                </a:highlight>
              </a:rPr>
              <a:t> a brainchild of a number of the senior management team behind the cryptocurrency exchange – </a:t>
            </a:r>
            <a:r>
              <a:rPr lang="en-GB" sz="1300">
                <a:solidFill>
                  <a:srgbClr val="FF6700"/>
                </a:solidFill>
                <a:highlight>
                  <a:srgbClr val="FFFFFF"/>
                </a:highlight>
                <a:uFill>
                  <a:noFill/>
                </a:uFill>
                <a:hlinkClick r:id="rId3">
                  <a:extLst>
                    <a:ext uri="{A12FA001-AC4F-418D-AE19-62706E023703}">
                      <ahyp:hlinkClr xmlns:ahyp="http://schemas.microsoft.com/office/drawing/2018/hyperlinkcolor" val="tx"/>
                    </a:ext>
                  </a:extLst>
                </a:hlinkClick>
              </a:rPr>
              <a:t>Bitfinex</a:t>
            </a:r>
            <a:r>
              <a:rPr lang="en-GB" sz="1300">
                <a:solidFill>
                  <a:srgbClr val="333333"/>
                </a:solidFill>
                <a:highlight>
                  <a:srgbClr val="FFFFFF"/>
                </a:highlight>
              </a:rPr>
              <a:t>.</a:t>
            </a:r>
            <a:endParaRPr sz="1300">
              <a:solidFill>
                <a:srgbClr val="333333"/>
              </a:solidFill>
              <a:highlight>
                <a:srgbClr val="FFFFFF"/>
              </a:highlight>
            </a:endParaRPr>
          </a:p>
          <a:p>
            <a:pPr marL="0" lvl="0" indent="0" algn="l" rtl="0">
              <a:spcBef>
                <a:spcPts val="1200"/>
              </a:spcBef>
              <a:spcAft>
                <a:spcPts val="0"/>
              </a:spcAft>
              <a:buNone/>
            </a:pPr>
            <a:r>
              <a:rPr lang="en-GB" sz="1300">
                <a:solidFill>
                  <a:srgbClr val="333333"/>
                </a:solidFill>
                <a:highlight>
                  <a:srgbClr val="FFFFFF"/>
                </a:highlight>
              </a:rPr>
              <a:t>Claimed to be FIAT backed </a:t>
            </a:r>
            <a:endParaRPr sz="1300">
              <a:solidFill>
                <a:srgbClr val="333333"/>
              </a:solidFill>
              <a:highlight>
                <a:srgbClr val="FFFFFF"/>
              </a:highlight>
            </a:endParaRPr>
          </a:p>
          <a:p>
            <a:pPr marL="457200" lvl="0" indent="-280193" algn="l" rtl="0">
              <a:spcBef>
                <a:spcPts val="1200"/>
              </a:spcBef>
              <a:spcAft>
                <a:spcPts val="0"/>
              </a:spcAft>
              <a:buClr>
                <a:srgbClr val="333333"/>
              </a:buClr>
              <a:buSzPct val="100000"/>
              <a:buChar char="-"/>
            </a:pPr>
            <a:r>
              <a:rPr lang="en-GB" sz="1300">
                <a:solidFill>
                  <a:srgbClr val="333333"/>
                </a:solidFill>
                <a:highlight>
                  <a:srgbClr val="FFFFFF"/>
                </a:highlight>
              </a:rPr>
              <a:t>Banks had problems (liquidated Noble bank)</a:t>
            </a:r>
            <a:endParaRPr sz="1300">
              <a:solidFill>
                <a:srgbClr val="333333"/>
              </a:solidFill>
              <a:highlight>
                <a:srgbClr val="FFFFFF"/>
              </a:highlight>
            </a:endParaRPr>
          </a:p>
          <a:p>
            <a:pPr marL="457200" lvl="0" indent="-280193" algn="l" rtl="0">
              <a:spcBef>
                <a:spcPts val="0"/>
              </a:spcBef>
              <a:spcAft>
                <a:spcPts val="0"/>
              </a:spcAft>
              <a:buClr>
                <a:srgbClr val="333333"/>
              </a:buClr>
              <a:buSzPct val="100000"/>
              <a:buChar char="-"/>
            </a:pPr>
            <a:r>
              <a:rPr lang="en-GB" sz="1300">
                <a:solidFill>
                  <a:srgbClr val="333333"/>
                </a:solidFill>
                <a:highlight>
                  <a:srgbClr val="FFFFFF"/>
                </a:highlight>
              </a:rPr>
              <a:t>FIAT  transferred to Deltec Bank</a:t>
            </a:r>
            <a:endParaRPr sz="1300">
              <a:solidFill>
                <a:srgbClr val="333333"/>
              </a:solidFill>
              <a:highlight>
                <a:srgbClr val="FFFFFF"/>
              </a:highlight>
            </a:endParaRPr>
          </a:p>
          <a:p>
            <a:pPr marL="0" lvl="0" indent="0" algn="l" rtl="0">
              <a:spcBef>
                <a:spcPts val="1200"/>
              </a:spcBef>
              <a:spcAft>
                <a:spcPts val="0"/>
              </a:spcAft>
              <a:buNone/>
            </a:pPr>
            <a:r>
              <a:rPr lang="en-GB" sz="1300">
                <a:solidFill>
                  <a:srgbClr val="333333"/>
                </a:solidFill>
                <a:highlight>
                  <a:srgbClr val="FFFFFF"/>
                </a:highlight>
              </a:rPr>
              <a:t>CRYPTO CAPITAL CORP</a:t>
            </a:r>
            <a:endParaRPr sz="1300">
              <a:solidFill>
                <a:srgbClr val="333333"/>
              </a:solidFill>
              <a:highlight>
                <a:srgbClr val="FFFFFF"/>
              </a:highlight>
            </a:endParaRPr>
          </a:p>
          <a:p>
            <a:pPr marL="0" lvl="0" indent="0" algn="l" rtl="0">
              <a:spcBef>
                <a:spcPts val="2400"/>
              </a:spcBef>
              <a:spcAft>
                <a:spcPts val="0"/>
              </a:spcAft>
              <a:buNone/>
            </a:pPr>
            <a:r>
              <a:rPr lang="en-GB" sz="1300">
                <a:solidFill>
                  <a:srgbClr val="333333"/>
                </a:solidFill>
                <a:highlight>
                  <a:srgbClr val="FFFFFF"/>
                </a:highlight>
              </a:rPr>
              <a:t>... was a money laundering corporation with a string of crypto businesses as clients. These included Kraken, Quadriga –Canada’s largest bitcoin exchange- and Tether –their biggest client. There are also rumors that they took on Colombian drug cartels as clients.</a:t>
            </a:r>
            <a:endParaRPr sz="1300">
              <a:solidFill>
                <a:srgbClr val="333333"/>
              </a:solidFill>
              <a:highlight>
                <a:srgbClr val="FFFFFF"/>
              </a:highlight>
            </a:endParaRPr>
          </a:p>
          <a:p>
            <a:pPr marL="0" lvl="0" indent="0" algn="l" rtl="0">
              <a:spcBef>
                <a:spcPts val="2400"/>
              </a:spcBef>
              <a:spcAft>
                <a:spcPts val="0"/>
              </a:spcAft>
              <a:buNone/>
            </a:pPr>
            <a:r>
              <a:rPr lang="en-GB" sz="1300">
                <a:solidFill>
                  <a:srgbClr val="333333"/>
                </a:solidFill>
                <a:highlight>
                  <a:srgbClr val="FFFFFF"/>
                </a:highlight>
              </a:rPr>
              <a:t>It was able to function by locating banks with poor compliance structures and lodging the reserve in them through shell companies. Of course, when these banks found out they were being used in money laundering schemes, they close the accounts, and Crypto Capital Corp and its shell companies go elsewhere.</a:t>
            </a:r>
            <a:endParaRPr sz="1300">
              <a:solidFill>
                <a:srgbClr val="333333"/>
              </a:solidFill>
              <a:highlight>
                <a:srgbClr val="FFFFFF"/>
              </a:highlight>
            </a:endParaRPr>
          </a:p>
          <a:p>
            <a:pPr marL="0" lvl="0" indent="0" algn="l" rtl="0">
              <a:spcBef>
                <a:spcPts val="2400"/>
              </a:spcBef>
              <a:spcAft>
                <a:spcPts val="2400"/>
              </a:spcAft>
              <a:buNone/>
            </a:pPr>
            <a:r>
              <a:rPr lang="en-GB" sz="1300">
                <a:solidFill>
                  <a:srgbClr val="333333"/>
                </a:solidFill>
                <a:highlight>
                  <a:srgbClr val="FFFFFF"/>
                </a:highlight>
              </a:rPr>
              <a:t>Further evidence showed that Reggie Fowler was actively skimming 10 percent of all deposits. This 10 percent fund was essentially how Reggie Fowler got paid for his “services”.</a:t>
            </a:r>
            <a:endParaRPr sz="1300">
              <a:solidFill>
                <a:srgbClr val="333333"/>
              </a:solidFill>
              <a:highlight>
                <a:srgbClr val="FFFFFF"/>
              </a:highlight>
            </a:endParaRPr>
          </a:p>
        </p:txBody>
      </p:sp>
      <p:sp>
        <p:nvSpPr>
          <p:cNvPr id="202" name="Google Shape;202;p37"/>
          <p:cNvSpPr txBox="1">
            <a:spLocks noGrp="1"/>
          </p:cNvSpPr>
          <p:nvPr>
            <p:ph type="body" idx="1"/>
          </p:nvPr>
        </p:nvSpPr>
        <p:spPr>
          <a:xfrm>
            <a:off x="5161475" y="1261125"/>
            <a:ext cx="3516000" cy="3416400"/>
          </a:xfrm>
          <a:prstGeom prst="rect">
            <a:avLst/>
          </a:prstGeom>
        </p:spPr>
        <p:txBody>
          <a:bodyPr spcFirstLastPara="1" wrap="square" lIns="91425" tIns="91425" rIns="91425" bIns="91425" anchor="t" anchorCtr="0">
            <a:normAutofit fontScale="85000" lnSpcReduction="20000"/>
          </a:bodyPr>
          <a:lstStyle/>
          <a:p>
            <a:pPr marL="0" lvl="0" indent="0" algn="l" rtl="0">
              <a:spcBef>
                <a:spcPts val="0"/>
              </a:spcBef>
              <a:spcAft>
                <a:spcPts val="0"/>
              </a:spcAft>
              <a:buNone/>
            </a:pPr>
            <a:r>
              <a:rPr lang="en-GB" sz="1300">
                <a:solidFill>
                  <a:srgbClr val="333333"/>
                </a:solidFill>
                <a:highlight>
                  <a:srgbClr val="FFFFFF"/>
                </a:highlight>
              </a:rPr>
              <a:t>How TETHER was issued</a:t>
            </a:r>
            <a:endParaRPr sz="1300">
              <a:solidFill>
                <a:srgbClr val="333333"/>
              </a:solidFill>
              <a:highlight>
                <a:srgbClr val="FFFFFF"/>
              </a:highlight>
            </a:endParaRPr>
          </a:p>
          <a:p>
            <a:pPr marL="0" lvl="0" indent="0" algn="l" rtl="0">
              <a:spcBef>
                <a:spcPts val="2400"/>
              </a:spcBef>
              <a:spcAft>
                <a:spcPts val="0"/>
              </a:spcAft>
              <a:buClr>
                <a:schemeClr val="dk1"/>
              </a:buClr>
              <a:buSzPct val="84615"/>
              <a:buFont typeface="Arial"/>
              <a:buNone/>
            </a:pPr>
            <a:r>
              <a:rPr lang="en-GB" sz="1300">
                <a:solidFill>
                  <a:srgbClr val="333333"/>
                </a:solidFill>
                <a:highlight>
                  <a:srgbClr val="FFFFFF"/>
                </a:highlight>
              </a:rPr>
              <a:t>Customers had to follow strict instructions whenever they wanted to deposit money for Tether. First, they would have to contact Crypto Capital Corp, who would then provide them with the account details of a shell corp.</a:t>
            </a:r>
            <a:endParaRPr sz="1300">
              <a:solidFill>
                <a:srgbClr val="333333"/>
              </a:solidFill>
              <a:highlight>
                <a:srgbClr val="FFFFFF"/>
              </a:highlight>
            </a:endParaRPr>
          </a:p>
          <a:p>
            <a:pPr marL="0" lvl="0" indent="0" algn="l" rtl="0">
              <a:spcBef>
                <a:spcPts val="2400"/>
              </a:spcBef>
              <a:spcAft>
                <a:spcPts val="0"/>
              </a:spcAft>
              <a:buClr>
                <a:schemeClr val="dk1"/>
              </a:buClr>
              <a:buSzPct val="84615"/>
              <a:buFont typeface="Arial"/>
              <a:buNone/>
            </a:pPr>
            <a:r>
              <a:rPr lang="en-GB" sz="1300">
                <a:solidFill>
                  <a:srgbClr val="333333"/>
                </a:solidFill>
                <a:highlight>
                  <a:srgbClr val="FFFFFF"/>
                </a:highlight>
              </a:rPr>
              <a:t>Then, they were told to send the funds with memos that would seem innocuous, and nothing related to crypto. When this is done, the customers would then have to wait until the payment is confirmed.</a:t>
            </a:r>
            <a:endParaRPr sz="1300">
              <a:solidFill>
                <a:srgbClr val="333333"/>
              </a:solidFill>
              <a:highlight>
                <a:srgbClr val="FFFFFF"/>
              </a:highlight>
            </a:endParaRPr>
          </a:p>
          <a:p>
            <a:pPr marL="0" lvl="0" indent="0" algn="l" rtl="0">
              <a:spcBef>
                <a:spcPts val="2400"/>
              </a:spcBef>
              <a:spcAft>
                <a:spcPts val="2400"/>
              </a:spcAft>
              <a:buNone/>
            </a:pPr>
            <a:r>
              <a:rPr lang="en-GB" sz="1300">
                <a:solidFill>
                  <a:srgbClr val="333333"/>
                </a:solidFill>
                <a:highlight>
                  <a:srgbClr val="FFFFFF"/>
                </a:highlight>
              </a:rPr>
              <a:t>Once confirmed, they’ll then credit them with their Tether value.</a:t>
            </a:r>
            <a:endParaRPr sz="1300">
              <a:solidFill>
                <a:srgbClr val="333333"/>
              </a:solidFill>
              <a:highlight>
                <a:srgbClr val="FFFFFF"/>
              </a:highlight>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Kdy a na jak dlouho?</a:t>
            </a:r>
            <a:endParaRPr/>
          </a:p>
        </p:txBody>
      </p:sp>
      <p:sp>
        <p:nvSpPr>
          <p:cNvPr id="74" name="Google Shape;74;p16"/>
          <p:cNvSpPr txBox="1">
            <a:spLocks noGrp="1"/>
          </p:cNvSpPr>
          <p:nvPr>
            <p:ph type="body" idx="1"/>
          </p:nvPr>
        </p:nvSpPr>
        <p:spPr>
          <a:xfrm>
            <a:off x="311700" y="1461827"/>
            <a:ext cx="3987345" cy="3416400"/>
          </a:xfrm>
          <a:prstGeom prst="rect">
            <a:avLst/>
          </a:prstGeom>
        </p:spPr>
        <p:txBody>
          <a:bodyPr spcFirstLastPara="1" wrap="square" lIns="91425" tIns="91425" rIns="91425" bIns="91425" anchor="t" anchorCtr="0">
            <a:normAutofit fontScale="85000" lnSpcReduction="10000"/>
          </a:bodyPr>
          <a:lstStyle/>
          <a:p>
            <a:pPr marL="0" lvl="0" indent="0" algn="l" rtl="0">
              <a:spcBef>
                <a:spcPts val="0"/>
              </a:spcBef>
              <a:spcAft>
                <a:spcPts val="0"/>
              </a:spcAft>
              <a:buNone/>
            </a:pPr>
            <a:r>
              <a:rPr lang="en-GB"/>
              <a:t>Pro dCZK je pravděpodobně omezený časový prostor - do doby přechodu na Euro.</a:t>
            </a:r>
            <a:endParaRPr/>
          </a:p>
          <a:p>
            <a:pPr marL="0" lvl="0" indent="0" algn="l" rtl="0">
              <a:spcBef>
                <a:spcPts val="1200"/>
              </a:spcBef>
              <a:spcAft>
                <a:spcPts val="0"/>
              </a:spcAft>
              <a:buNone/>
            </a:pPr>
            <a:endParaRPr/>
          </a:p>
          <a:p>
            <a:pPr marL="0" lvl="0" indent="0" algn="l" rtl="0">
              <a:spcBef>
                <a:spcPts val="1200"/>
              </a:spcBef>
              <a:spcAft>
                <a:spcPts val="0"/>
              </a:spcAft>
              <a:buNone/>
            </a:pPr>
            <a:r>
              <a:rPr lang="en-GB"/>
              <a:t>Nicméně může to dočasně posloužit jako prostředek pro adopci, vytvoření ekosystému nástrojů a služeb s následným switchnutím na EUR stablecoin.</a:t>
            </a:r>
            <a:endParaRPr/>
          </a:p>
          <a:p>
            <a:pPr marL="0" lvl="0" indent="0" algn="l" rtl="0">
              <a:spcBef>
                <a:spcPts val="1200"/>
              </a:spcBef>
              <a:spcAft>
                <a:spcPts val="0"/>
              </a:spcAft>
              <a:buNone/>
            </a:pPr>
            <a:endParaRPr/>
          </a:p>
          <a:p>
            <a:pPr marL="0" lvl="0" indent="0" algn="l" rtl="0">
              <a:spcBef>
                <a:spcPts val="1200"/>
              </a:spcBef>
              <a:spcAft>
                <a:spcPts val="0"/>
              </a:spcAft>
              <a:buNone/>
            </a:pPr>
            <a:r>
              <a:rPr lang="en-GB"/>
              <a:t>Časový rámec = minimálně několik let</a:t>
            </a:r>
            <a:endParaRPr/>
          </a:p>
        </p:txBody>
      </p:sp>
      <p:pic>
        <p:nvPicPr>
          <p:cNvPr id="3" name="Picture 2" descr="A picture containing logo&#10;&#10;Description automatically generated">
            <a:extLst>
              <a:ext uri="{FF2B5EF4-FFF2-40B4-BE49-F238E27FC236}">
                <a16:creationId xmlns:a16="http://schemas.microsoft.com/office/drawing/2014/main" id="{3716A777-8893-4BF4-9399-6158216D9F2C}"/>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7383593" y="1180399"/>
            <a:ext cx="1383282" cy="1391351"/>
          </a:xfrm>
          <a:prstGeom prst="rect">
            <a:avLst/>
          </a:prstGeom>
        </p:spPr>
      </p:pic>
      <p:pic>
        <p:nvPicPr>
          <p:cNvPr id="6" name="Picture 5" descr="A picture containing object, coin&#10;&#10;Description automatically generated">
            <a:extLst>
              <a:ext uri="{FF2B5EF4-FFF2-40B4-BE49-F238E27FC236}">
                <a16:creationId xmlns:a16="http://schemas.microsoft.com/office/drawing/2014/main" id="{E88A8AE9-32A3-4B47-8E11-A6502D4527F0}"/>
              </a:ext>
            </a:extLst>
          </p:cNvPr>
          <p:cNvPicPr>
            <a:picLocks noChangeAspect="1"/>
          </p:cNvPicPr>
          <p:nvPr/>
        </p:nvPicPr>
        <p:blipFill>
          <a:blip r:embed="rId5"/>
          <a:stretch>
            <a:fillRect/>
          </a:stretch>
        </p:blipFill>
        <p:spPr>
          <a:xfrm>
            <a:off x="4572000" y="1083422"/>
            <a:ext cx="1578592" cy="1531967"/>
          </a:xfrm>
          <a:prstGeom prst="rect">
            <a:avLst/>
          </a:prstGeom>
        </p:spPr>
      </p:pic>
      <p:sp>
        <p:nvSpPr>
          <p:cNvPr id="7" name="TextBox 6">
            <a:extLst>
              <a:ext uri="{FF2B5EF4-FFF2-40B4-BE49-F238E27FC236}">
                <a16:creationId xmlns:a16="http://schemas.microsoft.com/office/drawing/2014/main" id="{B3609F7A-707B-4B99-B519-8D1E5EC9E562}"/>
              </a:ext>
            </a:extLst>
          </p:cNvPr>
          <p:cNvSpPr txBox="1"/>
          <p:nvPr/>
        </p:nvSpPr>
        <p:spPr>
          <a:xfrm>
            <a:off x="5634250" y="3734195"/>
            <a:ext cx="2725003" cy="523220"/>
          </a:xfrm>
          <a:prstGeom prst="rect">
            <a:avLst/>
          </a:prstGeom>
          <a:noFill/>
        </p:spPr>
        <p:txBody>
          <a:bodyPr wrap="square" rtlCol="0">
            <a:spAutoFit/>
          </a:bodyPr>
          <a:lstStyle/>
          <a:p>
            <a:pPr algn="ctr"/>
            <a:r>
              <a:rPr lang="en-GB"/>
              <a:t>Nálada veřejnosti pro přijetí EURA (2020/06)</a:t>
            </a:r>
          </a:p>
        </p:txBody>
      </p:sp>
      <p:sp>
        <p:nvSpPr>
          <p:cNvPr id="8" name="TextBox 7">
            <a:extLst>
              <a:ext uri="{FF2B5EF4-FFF2-40B4-BE49-F238E27FC236}">
                <a16:creationId xmlns:a16="http://schemas.microsoft.com/office/drawing/2014/main" id="{1343A3B9-DF19-4783-8B71-FD5CE06EDDF6}"/>
              </a:ext>
            </a:extLst>
          </p:cNvPr>
          <p:cNvSpPr txBox="1"/>
          <p:nvPr/>
        </p:nvSpPr>
        <p:spPr>
          <a:xfrm>
            <a:off x="5973170" y="2899057"/>
            <a:ext cx="2047165" cy="769441"/>
          </a:xfrm>
          <a:prstGeom prst="rect">
            <a:avLst/>
          </a:prstGeom>
          <a:noFill/>
        </p:spPr>
        <p:txBody>
          <a:bodyPr wrap="square" rtlCol="0" anchor="ctr">
            <a:spAutoFit/>
          </a:bodyPr>
          <a:lstStyle/>
          <a:p>
            <a:pPr algn="ctr"/>
            <a:r>
              <a:rPr lang="en-US" sz="4400"/>
              <a:t>24%</a:t>
            </a:r>
            <a:endParaRPr lang="cs-CZ" sz="4400"/>
          </a:p>
        </p:txBody>
      </p:sp>
      <p:sp>
        <p:nvSpPr>
          <p:cNvPr id="9" name="Arrow: Right 8">
            <a:extLst>
              <a:ext uri="{FF2B5EF4-FFF2-40B4-BE49-F238E27FC236}">
                <a16:creationId xmlns:a16="http://schemas.microsoft.com/office/drawing/2014/main" id="{0A96F01A-F777-4200-A763-6EAFA6F39F59}"/>
              </a:ext>
            </a:extLst>
          </p:cNvPr>
          <p:cNvSpPr/>
          <p:nvPr/>
        </p:nvSpPr>
        <p:spPr>
          <a:xfrm>
            <a:off x="6232479" y="1584083"/>
            <a:ext cx="932596" cy="530644"/>
          </a:xfrm>
          <a:prstGeom prst="rightArrow">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0" scaled="1"/>
            <a:tileRect/>
          </a:gradFill>
        </p:spPr>
        <p:style>
          <a:lnRef idx="3">
            <a:schemeClr val="lt1"/>
          </a:lnRef>
          <a:fillRef idx="1">
            <a:schemeClr val="accent5"/>
          </a:fillRef>
          <a:effectRef idx="1">
            <a:schemeClr val="accent5"/>
          </a:effectRef>
          <a:fontRef idx="minor">
            <a:schemeClr val="lt1"/>
          </a:fontRef>
        </p:style>
        <p:txBody>
          <a:bodyPr rtlCol="0" anchor="ctr"/>
          <a:lstStyle/>
          <a:p>
            <a:pPr algn="ctr"/>
            <a:endParaRPr lang="cs-CZ"/>
          </a:p>
        </p:txBody>
      </p:sp>
      <p:sp>
        <p:nvSpPr>
          <p:cNvPr id="12" name="TextBox 11">
            <a:extLst>
              <a:ext uri="{FF2B5EF4-FFF2-40B4-BE49-F238E27FC236}">
                <a16:creationId xmlns:a16="http://schemas.microsoft.com/office/drawing/2014/main" id="{38D25F0D-BF8D-4172-B655-489B40AC253F}"/>
              </a:ext>
            </a:extLst>
          </p:cNvPr>
          <p:cNvSpPr txBox="1"/>
          <p:nvPr/>
        </p:nvSpPr>
        <p:spPr>
          <a:xfrm>
            <a:off x="5675194" y="993414"/>
            <a:ext cx="2047165" cy="769441"/>
          </a:xfrm>
          <a:prstGeom prst="rect">
            <a:avLst/>
          </a:prstGeom>
          <a:noFill/>
        </p:spPr>
        <p:txBody>
          <a:bodyPr wrap="square" rtlCol="0" anchor="ctr">
            <a:spAutoFit/>
          </a:bodyPr>
          <a:lstStyle/>
          <a:p>
            <a:pPr algn="ctr"/>
            <a:r>
              <a:rPr lang="en-US" sz="4400"/>
              <a:t>?</a:t>
            </a:r>
            <a:endParaRPr lang="cs-CZ" sz="4400"/>
          </a:p>
        </p:txBody>
      </p:sp>
      <p:grpSp>
        <p:nvGrpSpPr>
          <p:cNvPr id="20" name="Group 19">
            <a:extLst>
              <a:ext uri="{FF2B5EF4-FFF2-40B4-BE49-F238E27FC236}">
                <a16:creationId xmlns:a16="http://schemas.microsoft.com/office/drawing/2014/main" id="{9C885BE7-D30D-4809-A810-73AD0573EB78}"/>
              </a:ext>
            </a:extLst>
          </p:cNvPr>
          <p:cNvGrpSpPr/>
          <p:nvPr/>
        </p:nvGrpSpPr>
        <p:grpSpPr>
          <a:xfrm>
            <a:off x="176624" y="4474572"/>
            <a:ext cx="4732021" cy="447806"/>
            <a:chOff x="1363979" y="3783726"/>
            <a:chExt cx="9464040" cy="435134"/>
          </a:xfrm>
        </p:grpSpPr>
        <p:sp>
          <p:nvSpPr>
            <p:cNvPr id="21" name="Freeform: Shape 20">
              <a:extLst>
                <a:ext uri="{FF2B5EF4-FFF2-40B4-BE49-F238E27FC236}">
                  <a16:creationId xmlns:a16="http://schemas.microsoft.com/office/drawing/2014/main" id="{532EB90E-C809-44BB-8473-1B36B725058D}"/>
                </a:ext>
              </a:extLst>
            </p:cNvPr>
            <p:cNvSpPr/>
            <p:nvPr/>
          </p:nvSpPr>
          <p:spPr>
            <a:xfrm>
              <a:off x="1363979" y="3783726"/>
              <a:ext cx="1577341" cy="435134"/>
            </a:xfrm>
            <a:custGeom>
              <a:avLst/>
              <a:gdLst>
                <a:gd name="connsiteX0" fmla="*/ 72524 w 435133"/>
                <a:gd name="connsiteY0" fmla="*/ 0 h 1577340"/>
                <a:gd name="connsiteX1" fmla="*/ 362609 w 435133"/>
                <a:gd name="connsiteY1" fmla="*/ 0 h 1577340"/>
                <a:gd name="connsiteX2" fmla="*/ 435133 w 435133"/>
                <a:gd name="connsiteY2" fmla="*/ 72524 h 1577340"/>
                <a:gd name="connsiteX3" fmla="*/ 435133 w 435133"/>
                <a:gd name="connsiteY3" fmla="*/ 1577340 h 1577340"/>
                <a:gd name="connsiteX4" fmla="*/ 435133 w 435133"/>
                <a:gd name="connsiteY4" fmla="*/ 1577340 h 1577340"/>
                <a:gd name="connsiteX5" fmla="*/ 0 w 435133"/>
                <a:gd name="connsiteY5" fmla="*/ 1577340 h 1577340"/>
                <a:gd name="connsiteX6" fmla="*/ 0 w 435133"/>
                <a:gd name="connsiteY6" fmla="*/ 1577340 h 1577340"/>
                <a:gd name="connsiteX7" fmla="*/ 0 w 435133"/>
                <a:gd name="connsiteY7" fmla="*/ 72524 h 1577340"/>
                <a:gd name="connsiteX8" fmla="*/ 72524 w 435133"/>
                <a:gd name="connsiteY8" fmla="*/ 0 h 1577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5133" h="1577340">
                  <a:moveTo>
                    <a:pt x="0" y="1314442"/>
                  </a:moveTo>
                  <a:lnTo>
                    <a:pt x="0" y="262898"/>
                  </a:lnTo>
                  <a:cubicBezTo>
                    <a:pt x="0" y="117704"/>
                    <a:pt x="8957" y="2"/>
                    <a:pt x="20007" y="2"/>
                  </a:cubicBezTo>
                  <a:lnTo>
                    <a:pt x="435133" y="2"/>
                  </a:lnTo>
                  <a:lnTo>
                    <a:pt x="435133" y="2"/>
                  </a:lnTo>
                  <a:lnTo>
                    <a:pt x="435133" y="1577338"/>
                  </a:lnTo>
                  <a:lnTo>
                    <a:pt x="435133" y="1577338"/>
                  </a:lnTo>
                  <a:lnTo>
                    <a:pt x="20007" y="1577338"/>
                  </a:lnTo>
                  <a:cubicBezTo>
                    <a:pt x="8957" y="1577338"/>
                    <a:pt x="0" y="1459636"/>
                    <a:pt x="0" y="1314442"/>
                  </a:cubicBezTo>
                  <a:close/>
                </a:path>
              </a:pathLst>
            </a:custGeom>
            <a:gradFill flip="none" rotWithShape="1">
              <a:gsLst>
                <a:gs pos="0">
                  <a:srgbClr val="4472C4">
                    <a:lumMod val="5000"/>
                    <a:lumOff val="95000"/>
                  </a:srgbClr>
                </a:gs>
                <a:gs pos="43000">
                  <a:srgbClr val="4472C4">
                    <a:lumMod val="45000"/>
                    <a:lumOff val="55000"/>
                  </a:srgbClr>
                </a:gs>
                <a:gs pos="100000">
                  <a:srgbClr val="4472C4"/>
                </a:gs>
              </a:gsLst>
              <a:lin ang="0" scaled="1"/>
              <a:tileRect/>
            </a:gradFill>
            <a:ln w="12700" cap="flat" cmpd="sng" algn="ctr">
              <a:gradFill flip="none" rotWithShape="1">
                <a:gsLst>
                  <a:gs pos="0">
                    <a:srgbClr val="4472C4">
                      <a:lumMod val="5000"/>
                      <a:lumOff val="95000"/>
                    </a:srgbClr>
                  </a:gs>
                  <a:gs pos="49000">
                    <a:srgbClr val="4472C4">
                      <a:lumMod val="45000"/>
                      <a:lumOff val="55000"/>
                    </a:srgbClr>
                  </a:gs>
                  <a:gs pos="100000">
                    <a:srgbClr val="4472C4"/>
                  </a:gs>
                </a:gsLst>
                <a:lin ang="0" scaled="1"/>
                <a:tileRect/>
              </a:gradFill>
              <a:prstDash val="solid"/>
              <a:miter lim="800000"/>
            </a:ln>
            <a:effectLst/>
          </p:spPr>
          <p:txBody>
            <a:bodyPr spcFirstLastPara="0" vert="horz" wrap="square" lIns="120302" tIns="120302" rIns="99060" bIns="120301" numCol="1" spcCol="1270" anchor="ctr" anchorCtr="1">
              <a:noAutofit/>
            </a:bodyPr>
            <a:lstStyle/>
            <a:p>
              <a:pPr marL="0" marR="0" lvl="0" indent="0" algn="ctr" defTabSz="577850" eaLnBrk="1" fontAlgn="auto" latinLnBrk="0" hangingPunct="1">
                <a:lnSpc>
                  <a:spcPct val="90000"/>
                </a:lnSpc>
                <a:spcBef>
                  <a:spcPct val="0"/>
                </a:spcBef>
                <a:spcAft>
                  <a:spcPct val="35000"/>
                </a:spcAft>
                <a:buClrTx/>
                <a:buSzTx/>
                <a:buFontTx/>
                <a:buNone/>
                <a:tabLst/>
                <a:defRPr/>
              </a:pPr>
              <a:r>
                <a:rPr kumimoji="0" lang="en-US" sz="1300" b="0" i="0" u="none" strike="noStrike" kern="1200" cap="none" spc="0" normalizeH="0" baseline="0" noProof="0">
                  <a:ln>
                    <a:noFill/>
                  </a:ln>
                  <a:solidFill>
                    <a:prstClr val="white"/>
                  </a:solidFill>
                  <a:effectLst/>
                  <a:uLnTx/>
                  <a:uFillTx/>
                  <a:latin typeface="Calibri" panose="020F0502020204030204"/>
                  <a:ea typeface="+mn-ea"/>
                  <a:cs typeface="+mn-cs"/>
                </a:rPr>
                <a:t>2020</a:t>
              </a:r>
            </a:p>
          </p:txBody>
        </p:sp>
        <p:sp>
          <p:nvSpPr>
            <p:cNvPr id="22" name="Freeform: Shape 21">
              <a:extLst>
                <a:ext uri="{FF2B5EF4-FFF2-40B4-BE49-F238E27FC236}">
                  <a16:creationId xmlns:a16="http://schemas.microsoft.com/office/drawing/2014/main" id="{B831A8BB-2B78-4828-B8E2-347F6DF565AA}"/>
                </a:ext>
              </a:extLst>
            </p:cNvPr>
            <p:cNvSpPr/>
            <p:nvPr/>
          </p:nvSpPr>
          <p:spPr>
            <a:xfrm>
              <a:off x="2941320" y="3783727"/>
              <a:ext cx="1577340" cy="435133"/>
            </a:xfrm>
            <a:custGeom>
              <a:avLst/>
              <a:gdLst>
                <a:gd name="connsiteX0" fmla="*/ 0 w 1577340"/>
                <a:gd name="connsiteY0" fmla="*/ 0 h 435133"/>
                <a:gd name="connsiteX1" fmla="*/ 1577340 w 1577340"/>
                <a:gd name="connsiteY1" fmla="*/ 0 h 435133"/>
                <a:gd name="connsiteX2" fmla="*/ 1577340 w 1577340"/>
                <a:gd name="connsiteY2" fmla="*/ 435133 h 435133"/>
                <a:gd name="connsiteX3" fmla="*/ 0 w 1577340"/>
                <a:gd name="connsiteY3" fmla="*/ 435133 h 435133"/>
                <a:gd name="connsiteX4" fmla="*/ 0 w 1577340"/>
                <a:gd name="connsiteY4" fmla="*/ 0 h 435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7340" h="435133">
                  <a:moveTo>
                    <a:pt x="0" y="0"/>
                  </a:moveTo>
                  <a:lnTo>
                    <a:pt x="1577340" y="0"/>
                  </a:lnTo>
                  <a:lnTo>
                    <a:pt x="1577340" y="435133"/>
                  </a:lnTo>
                  <a:lnTo>
                    <a:pt x="0" y="435133"/>
                  </a:lnTo>
                  <a:lnTo>
                    <a:pt x="0" y="0"/>
                  </a:lnTo>
                  <a:close/>
                </a:path>
              </a:pathLst>
            </a:custGeom>
            <a:solidFill>
              <a:srgbClr val="4472C4">
                <a:hueOff val="0"/>
                <a:satOff val="0"/>
                <a:lumOff val="0"/>
                <a:alphaOff val="0"/>
              </a:srgbClr>
            </a:solidFill>
            <a:ln w="12700" cap="flat" cmpd="sng" algn="ctr">
              <a:solidFill>
                <a:srgbClr val="4472C4">
                  <a:hueOff val="0"/>
                  <a:satOff val="0"/>
                  <a:lumOff val="0"/>
                  <a:alphaOff val="0"/>
                </a:srgbClr>
              </a:solidFill>
              <a:prstDash val="solid"/>
              <a:miter lim="800000"/>
            </a:ln>
            <a:effectLst/>
          </p:spPr>
          <p:txBody>
            <a:bodyPr spcFirstLastPara="0" vert="horz" wrap="square" lIns="99060" tIns="99060" rIns="99060" bIns="99060" numCol="1" spcCol="1270" anchor="ctr" anchorCtr="1">
              <a:noAutofit/>
            </a:bodyPr>
            <a:lstStyle/>
            <a:p>
              <a:pPr marL="0" marR="0" lvl="0" indent="0" algn="ctr" defTabSz="577850" eaLnBrk="1" fontAlgn="auto" latinLnBrk="0" hangingPunct="1">
                <a:lnSpc>
                  <a:spcPct val="90000"/>
                </a:lnSpc>
                <a:spcBef>
                  <a:spcPct val="0"/>
                </a:spcBef>
                <a:spcAft>
                  <a:spcPct val="35000"/>
                </a:spcAft>
                <a:buClrTx/>
                <a:buSzTx/>
                <a:buFontTx/>
                <a:buNone/>
                <a:tabLst/>
                <a:defRPr/>
              </a:pPr>
              <a:r>
                <a:rPr kumimoji="0" lang="en-US" sz="1300" b="0" i="0" u="none" strike="noStrike" kern="1200" cap="none" spc="0" normalizeH="0" baseline="0" noProof="0">
                  <a:ln>
                    <a:noFill/>
                  </a:ln>
                  <a:solidFill>
                    <a:prstClr val="white"/>
                  </a:solidFill>
                  <a:effectLst/>
                  <a:uLnTx/>
                  <a:uFillTx/>
                  <a:latin typeface="Calibri" panose="020F0502020204030204"/>
                  <a:ea typeface="+mn-ea"/>
                  <a:cs typeface="+mn-cs"/>
                </a:rPr>
                <a:t>2021</a:t>
              </a:r>
            </a:p>
          </p:txBody>
        </p:sp>
        <p:sp>
          <p:nvSpPr>
            <p:cNvPr id="23" name="Freeform: Shape 22">
              <a:extLst>
                <a:ext uri="{FF2B5EF4-FFF2-40B4-BE49-F238E27FC236}">
                  <a16:creationId xmlns:a16="http://schemas.microsoft.com/office/drawing/2014/main" id="{C3AB4978-7D2E-40E6-8B16-FE43B3CF0BE9}"/>
                </a:ext>
              </a:extLst>
            </p:cNvPr>
            <p:cNvSpPr/>
            <p:nvPr/>
          </p:nvSpPr>
          <p:spPr>
            <a:xfrm>
              <a:off x="4518660" y="3783727"/>
              <a:ext cx="1577340" cy="435133"/>
            </a:xfrm>
            <a:custGeom>
              <a:avLst/>
              <a:gdLst>
                <a:gd name="connsiteX0" fmla="*/ 0 w 1577340"/>
                <a:gd name="connsiteY0" fmla="*/ 0 h 435133"/>
                <a:gd name="connsiteX1" fmla="*/ 1577340 w 1577340"/>
                <a:gd name="connsiteY1" fmla="*/ 0 h 435133"/>
                <a:gd name="connsiteX2" fmla="*/ 1577340 w 1577340"/>
                <a:gd name="connsiteY2" fmla="*/ 435133 h 435133"/>
                <a:gd name="connsiteX3" fmla="*/ 0 w 1577340"/>
                <a:gd name="connsiteY3" fmla="*/ 435133 h 435133"/>
                <a:gd name="connsiteX4" fmla="*/ 0 w 1577340"/>
                <a:gd name="connsiteY4" fmla="*/ 0 h 435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7340" h="435133">
                  <a:moveTo>
                    <a:pt x="0" y="0"/>
                  </a:moveTo>
                  <a:lnTo>
                    <a:pt x="1577340" y="0"/>
                  </a:lnTo>
                  <a:lnTo>
                    <a:pt x="1577340" y="435133"/>
                  </a:lnTo>
                  <a:lnTo>
                    <a:pt x="0" y="435133"/>
                  </a:lnTo>
                  <a:lnTo>
                    <a:pt x="0" y="0"/>
                  </a:lnTo>
                  <a:close/>
                </a:path>
              </a:pathLst>
            </a:custGeom>
            <a:solidFill>
              <a:srgbClr val="4472C4">
                <a:hueOff val="0"/>
                <a:satOff val="0"/>
                <a:lumOff val="0"/>
                <a:alphaOff val="0"/>
              </a:srgbClr>
            </a:solidFill>
            <a:ln w="12700" cap="flat" cmpd="sng" algn="ctr">
              <a:solidFill>
                <a:srgbClr val="4472C4">
                  <a:hueOff val="0"/>
                  <a:satOff val="0"/>
                  <a:lumOff val="0"/>
                  <a:alphaOff val="0"/>
                </a:srgbClr>
              </a:solidFill>
              <a:prstDash val="solid"/>
              <a:miter lim="800000"/>
            </a:ln>
            <a:effectLst/>
          </p:spPr>
          <p:txBody>
            <a:bodyPr spcFirstLastPara="0" vert="horz" wrap="square" lIns="99060" tIns="99060" rIns="99060" bIns="99060" numCol="1" spcCol="1270" anchor="ctr" anchorCtr="1">
              <a:noAutofit/>
            </a:bodyPr>
            <a:lstStyle/>
            <a:p>
              <a:pPr marL="0" marR="0" lvl="0" indent="0" algn="ctr" defTabSz="577850" eaLnBrk="1" fontAlgn="auto" latinLnBrk="0" hangingPunct="1">
                <a:lnSpc>
                  <a:spcPct val="90000"/>
                </a:lnSpc>
                <a:spcBef>
                  <a:spcPct val="0"/>
                </a:spcBef>
                <a:spcAft>
                  <a:spcPct val="35000"/>
                </a:spcAft>
                <a:buClrTx/>
                <a:buSzTx/>
                <a:buFontTx/>
                <a:buNone/>
                <a:tabLst/>
                <a:defRPr/>
              </a:pPr>
              <a:r>
                <a:rPr kumimoji="0" lang="en-US" sz="1300" b="0" i="0" u="none" strike="noStrike" kern="1200" cap="none" spc="0" normalizeH="0" baseline="0" noProof="0">
                  <a:ln>
                    <a:noFill/>
                  </a:ln>
                  <a:solidFill>
                    <a:prstClr val="white"/>
                  </a:solidFill>
                  <a:effectLst/>
                  <a:uLnTx/>
                  <a:uFillTx/>
                  <a:latin typeface="Calibri" panose="020F0502020204030204"/>
                  <a:ea typeface="+mn-ea"/>
                  <a:cs typeface="+mn-cs"/>
                </a:rPr>
                <a:t>2022</a:t>
              </a:r>
            </a:p>
          </p:txBody>
        </p:sp>
        <p:sp>
          <p:nvSpPr>
            <p:cNvPr id="24" name="Freeform: Shape 23">
              <a:extLst>
                <a:ext uri="{FF2B5EF4-FFF2-40B4-BE49-F238E27FC236}">
                  <a16:creationId xmlns:a16="http://schemas.microsoft.com/office/drawing/2014/main" id="{6A4D2560-5FDC-4AD5-AB45-9BFE86B7B152}"/>
                </a:ext>
              </a:extLst>
            </p:cNvPr>
            <p:cNvSpPr/>
            <p:nvPr/>
          </p:nvSpPr>
          <p:spPr>
            <a:xfrm>
              <a:off x="6096000" y="3783727"/>
              <a:ext cx="1577339" cy="435133"/>
            </a:xfrm>
            <a:custGeom>
              <a:avLst/>
              <a:gdLst>
                <a:gd name="connsiteX0" fmla="*/ 0 w 1577339"/>
                <a:gd name="connsiteY0" fmla="*/ 0 h 435133"/>
                <a:gd name="connsiteX1" fmla="*/ 1577339 w 1577339"/>
                <a:gd name="connsiteY1" fmla="*/ 0 h 435133"/>
                <a:gd name="connsiteX2" fmla="*/ 1577339 w 1577339"/>
                <a:gd name="connsiteY2" fmla="*/ 435133 h 435133"/>
                <a:gd name="connsiteX3" fmla="*/ 0 w 1577339"/>
                <a:gd name="connsiteY3" fmla="*/ 435133 h 435133"/>
                <a:gd name="connsiteX4" fmla="*/ 0 w 1577339"/>
                <a:gd name="connsiteY4" fmla="*/ 0 h 435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7339" h="435133">
                  <a:moveTo>
                    <a:pt x="0" y="0"/>
                  </a:moveTo>
                  <a:lnTo>
                    <a:pt x="1577339" y="0"/>
                  </a:lnTo>
                  <a:lnTo>
                    <a:pt x="1577339" y="435133"/>
                  </a:lnTo>
                  <a:lnTo>
                    <a:pt x="0" y="435133"/>
                  </a:lnTo>
                  <a:lnTo>
                    <a:pt x="0" y="0"/>
                  </a:lnTo>
                  <a:close/>
                </a:path>
              </a:pathLst>
            </a:custGeom>
            <a:solidFill>
              <a:srgbClr val="4472C4">
                <a:hueOff val="0"/>
                <a:satOff val="0"/>
                <a:lumOff val="0"/>
                <a:alphaOff val="0"/>
              </a:srgbClr>
            </a:solidFill>
            <a:ln w="12700" cap="flat" cmpd="sng" algn="ctr">
              <a:solidFill>
                <a:srgbClr val="4472C4">
                  <a:hueOff val="0"/>
                  <a:satOff val="0"/>
                  <a:lumOff val="0"/>
                  <a:alphaOff val="0"/>
                </a:srgbClr>
              </a:solidFill>
              <a:prstDash val="solid"/>
              <a:miter lim="800000"/>
            </a:ln>
            <a:effectLst/>
          </p:spPr>
          <p:txBody>
            <a:bodyPr spcFirstLastPara="0" vert="horz" wrap="square" lIns="99060" tIns="99060" rIns="99060" bIns="99060" numCol="1" spcCol="1270" anchor="ctr" anchorCtr="1">
              <a:noAutofit/>
            </a:bodyPr>
            <a:lstStyle/>
            <a:p>
              <a:pPr marL="0" marR="0" lvl="0" indent="0" algn="ctr" defTabSz="577850" eaLnBrk="1" fontAlgn="auto" latinLnBrk="0" hangingPunct="1">
                <a:lnSpc>
                  <a:spcPct val="90000"/>
                </a:lnSpc>
                <a:spcBef>
                  <a:spcPct val="0"/>
                </a:spcBef>
                <a:spcAft>
                  <a:spcPct val="35000"/>
                </a:spcAft>
                <a:buClrTx/>
                <a:buSzTx/>
                <a:buFontTx/>
                <a:buNone/>
                <a:tabLst/>
                <a:defRPr/>
              </a:pPr>
              <a:r>
                <a:rPr kumimoji="0" lang="en-US" sz="1300" b="0" i="0" u="none" strike="noStrike" kern="1200" cap="none" spc="0" normalizeH="0" baseline="0" noProof="0">
                  <a:ln>
                    <a:noFill/>
                  </a:ln>
                  <a:solidFill>
                    <a:prstClr val="white"/>
                  </a:solidFill>
                  <a:effectLst/>
                  <a:uLnTx/>
                  <a:uFillTx/>
                  <a:latin typeface="Calibri" panose="020F0502020204030204"/>
                  <a:ea typeface="+mn-ea"/>
                  <a:cs typeface="+mn-cs"/>
                </a:rPr>
                <a:t>2023</a:t>
              </a:r>
            </a:p>
          </p:txBody>
        </p:sp>
        <p:sp>
          <p:nvSpPr>
            <p:cNvPr id="25" name="Freeform: Shape 24">
              <a:extLst>
                <a:ext uri="{FF2B5EF4-FFF2-40B4-BE49-F238E27FC236}">
                  <a16:creationId xmlns:a16="http://schemas.microsoft.com/office/drawing/2014/main" id="{849749AC-94BD-4116-A579-821EDE00B79D}"/>
                </a:ext>
              </a:extLst>
            </p:cNvPr>
            <p:cNvSpPr/>
            <p:nvPr/>
          </p:nvSpPr>
          <p:spPr>
            <a:xfrm>
              <a:off x="7673340" y="3783727"/>
              <a:ext cx="1577339" cy="435133"/>
            </a:xfrm>
            <a:custGeom>
              <a:avLst/>
              <a:gdLst>
                <a:gd name="connsiteX0" fmla="*/ 0 w 1577339"/>
                <a:gd name="connsiteY0" fmla="*/ 0 h 435133"/>
                <a:gd name="connsiteX1" fmla="*/ 1577339 w 1577339"/>
                <a:gd name="connsiteY1" fmla="*/ 0 h 435133"/>
                <a:gd name="connsiteX2" fmla="*/ 1577339 w 1577339"/>
                <a:gd name="connsiteY2" fmla="*/ 435133 h 435133"/>
                <a:gd name="connsiteX3" fmla="*/ 0 w 1577339"/>
                <a:gd name="connsiteY3" fmla="*/ 435133 h 435133"/>
                <a:gd name="connsiteX4" fmla="*/ 0 w 1577339"/>
                <a:gd name="connsiteY4" fmla="*/ 0 h 435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7339" h="435133">
                  <a:moveTo>
                    <a:pt x="0" y="0"/>
                  </a:moveTo>
                  <a:lnTo>
                    <a:pt x="1577339" y="0"/>
                  </a:lnTo>
                  <a:lnTo>
                    <a:pt x="1577339" y="435133"/>
                  </a:lnTo>
                  <a:lnTo>
                    <a:pt x="0" y="435133"/>
                  </a:lnTo>
                  <a:lnTo>
                    <a:pt x="0" y="0"/>
                  </a:lnTo>
                  <a:close/>
                </a:path>
              </a:pathLst>
            </a:custGeom>
            <a:solidFill>
              <a:srgbClr val="4472C4">
                <a:hueOff val="0"/>
                <a:satOff val="0"/>
                <a:lumOff val="0"/>
                <a:alphaOff val="0"/>
              </a:srgbClr>
            </a:solidFill>
            <a:ln w="12700" cap="flat" cmpd="sng" algn="ctr">
              <a:solidFill>
                <a:srgbClr val="4472C4">
                  <a:hueOff val="0"/>
                  <a:satOff val="0"/>
                  <a:lumOff val="0"/>
                  <a:alphaOff val="0"/>
                </a:srgbClr>
              </a:solidFill>
              <a:prstDash val="solid"/>
              <a:miter lim="800000"/>
            </a:ln>
            <a:effectLst/>
          </p:spPr>
          <p:txBody>
            <a:bodyPr spcFirstLastPara="0" vert="horz" wrap="square" lIns="99060" tIns="99060" rIns="99060" bIns="99060" numCol="1" spcCol="1270" anchor="ctr" anchorCtr="1">
              <a:noAutofit/>
            </a:bodyPr>
            <a:lstStyle/>
            <a:p>
              <a:pPr marL="0" marR="0" lvl="0" indent="0" algn="ctr" defTabSz="577850" eaLnBrk="1" fontAlgn="auto" latinLnBrk="0" hangingPunct="1">
                <a:lnSpc>
                  <a:spcPct val="90000"/>
                </a:lnSpc>
                <a:spcBef>
                  <a:spcPct val="0"/>
                </a:spcBef>
                <a:spcAft>
                  <a:spcPct val="35000"/>
                </a:spcAft>
                <a:buClrTx/>
                <a:buSzTx/>
                <a:buFontTx/>
                <a:buNone/>
                <a:tabLst/>
                <a:defRPr/>
              </a:pPr>
              <a:r>
                <a:rPr kumimoji="0" lang="en-US" sz="1300" b="0" i="0" u="none" strike="noStrike" kern="1200" cap="none" spc="0" normalizeH="0" baseline="0" noProof="0">
                  <a:ln>
                    <a:noFill/>
                  </a:ln>
                  <a:solidFill>
                    <a:prstClr val="white"/>
                  </a:solidFill>
                  <a:effectLst/>
                  <a:uLnTx/>
                  <a:uFillTx/>
                  <a:latin typeface="Calibri" panose="020F0502020204030204"/>
                  <a:ea typeface="+mn-ea"/>
                  <a:cs typeface="+mn-cs"/>
                </a:rPr>
                <a:t>2024</a:t>
              </a:r>
            </a:p>
          </p:txBody>
        </p:sp>
        <p:sp>
          <p:nvSpPr>
            <p:cNvPr id="26" name="Freeform: Shape 25">
              <a:extLst>
                <a:ext uri="{FF2B5EF4-FFF2-40B4-BE49-F238E27FC236}">
                  <a16:creationId xmlns:a16="http://schemas.microsoft.com/office/drawing/2014/main" id="{C925BB71-461E-43C2-A0F0-A72966AF205E}"/>
                </a:ext>
              </a:extLst>
            </p:cNvPr>
            <p:cNvSpPr/>
            <p:nvPr/>
          </p:nvSpPr>
          <p:spPr>
            <a:xfrm>
              <a:off x="9250680" y="3783727"/>
              <a:ext cx="1577339" cy="435133"/>
            </a:xfrm>
            <a:custGeom>
              <a:avLst/>
              <a:gdLst>
                <a:gd name="connsiteX0" fmla="*/ 72524 w 435133"/>
                <a:gd name="connsiteY0" fmla="*/ 0 h 1577339"/>
                <a:gd name="connsiteX1" fmla="*/ 362609 w 435133"/>
                <a:gd name="connsiteY1" fmla="*/ 0 h 1577339"/>
                <a:gd name="connsiteX2" fmla="*/ 435133 w 435133"/>
                <a:gd name="connsiteY2" fmla="*/ 72524 h 1577339"/>
                <a:gd name="connsiteX3" fmla="*/ 435133 w 435133"/>
                <a:gd name="connsiteY3" fmla="*/ 1577339 h 1577339"/>
                <a:gd name="connsiteX4" fmla="*/ 435133 w 435133"/>
                <a:gd name="connsiteY4" fmla="*/ 1577339 h 1577339"/>
                <a:gd name="connsiteX5" fmla="*/ 0 w 435133"/>
                <a:gd name="connsiteY5" fmla="*/ 1577339 h 1577339"/>
                <a:gd name="connsiteX6" fmla="*/ 0 w 435133"/>
                <a:gd name="connsiteY6" fmla="*/ 1577339 h 1577339"/>
                <a:gd name="connsiteX7" fmla="*/ 0 w 435133"/>
                <a:gd name="connsiteY7" fmla="*/ 72524 h 1577339"/>
                <a:gd name="connsiteX8" fmla="*/ 72524 w 435133"/>
                <a:gd name="connsiteY8" fmla="*/ 0 h 1577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5133" h="1577339">
                  <a:moveTo>
                    <a:pt x="435133" y="262898"/>
                  </a:moveTo>
                  <a:lnTo>
                    <a:pt x="435133" y="1314441"/>
                  </a:lnTo>
                  <a:cubicBezTo>
                    <a:pt x="435133" y="1459635"/>
                    <a:pt x="426176" y="1577337"/>
                    <a:pt x="415126" y="1577337"/>
                  </a:cubicBezTo>
                  <a:lnTo>
                    <a:pt x="0" y="1577337"/>
                  </a:lnTo>
                  <a:lnTo>
                    <a:pt x="0" y="1577337"/>
                  </a:lnTo>
                  <a:lnTo>
                    <a:pt x="0" y="2"/>
                  </a:lnTo>
                  <a:lnTo>
                    <a:pt x="0" y="2"/>
                  </a:lnTo>
                  <a:lnTo>
                    <a:pt x="415126" y="2"/>
                  </a:lnTo>
                  <a:cubicBezTo>
                    <a:pt x="426176" y="2"/>
                    <a:pt x="435133" y="117704"/>
                    <a:pt x="435133" y="262898"/>
                  </a:cubicBezTo>
                  <a:close/>
                </a:path>
              </a:pathLst>
            </a:custGeom>
            <a:gradFill flip="none" rotWithShape="1">
              <a:gsLst>
                <a:gs pos="0">
                  <a:srgbClr val="4472C4">
                    <a:lumMod val="5000"/>
                    <a:lumOff val="95000"/>
                  </a:srgbClr>
                </a:gs>
                <a:gs pos="43000">
                  <a:srgbClr val="4472C4">
                    <a:lumMod val="45000"/>
                    <a:lumOff val="55000"/>
                  </a:srgbClr>
                </a:gs>
                <a:gs pos="100000">
                  <a:srgbClr val="4472C4"/>
                </a:gs>
              </a:gsLst>
              <a:lin ang="10800000" scaled="1"/>
              <a:tileRect/>
            </a:gradFill>
            <a:ln w="12700" cap="flat" cmpd="sng" algn="ctr">
              <a:gradFill flip="none" rotWithShape="1">
                <a:gsLst>
                  <a:gs pos="0">
                    <a:srgbClr val="4472C4"/>
                  </a:gs>
                  <a:gs pos="90000">
                    <a:srgbClr val="F2F5FB"/>
                  </a:gs>
                </a:gsLst>
                <a:lin ang="0" scaled="1"/>
                <a:tileRect/>
              </a:gradFill>
              <a:prstDash val="solid"/>
              <a:miter lim="800000"/>
            </a:ln>
            <a:effectLst/>
          </p:spPr>
          <p:txBody>
            <a:bodyPr spcFirstLastPara="0" vert="horz" wrap="square" lIns="99061" tIns="120301" rIns="120300" bIns="120301" numCol="1" spcCol="1270" anchor="ctr" anchorCtr="1">
              <a:noAutofit/>
            </a:bodyPr>
            <a:lstStyle/>
            <a:p>
              <a:pPr marL="0" marR="0" lvl="0" indent="0" algn="ctr" defTabSz="577850" eaLnBrk="1" fontAlgn="auto" latinLnBrk="0" hangingPunct="1">
                <a:lnSpc>
                  <a:spcPct val="90000"/>
                </a:lnSpc>
                <a:spcBef>
                  <a:spcPct val="0"/>
                </a:spcBef>
                <a:spcAft>
                  <a:spcPct val="35000"/>
                </a:spcAft>
                <a:buClrTx/>
                <a:buSzTx/>
                <a:buFontTx/>
                <a:buNone/>
                <a:tabLst/>
                <a:defRPr/>
              </a:pPr>
              <a:r>
                <a:rPr kumimoji="0" lang="en-US" sz="1300" b="0" i="0" u="none" strike="noStrike" kern="1200" cap="none" spc="0" normalizeH="0" baseline="0" noProof="0">
                  <a:ln>
                    <a:noFill/>
                  </a:ln>
                  <a:solidFill>
                    <a:prstClr val="white"/>
                  </a:solidFill>
                  <a:effectLst/>
                  <a:uLnTx/>
                  <a:uFillTx/>
                  <a:latin typeface="Calibri" panose="020F0502020204030204"/>
                  <a:ea typeface="+mn-ea"/>
                  <a:cs typeface="+mn-cs"/>
                </a:rPr>
                <a:t>2025</a:t>
              </a: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9"/>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GB"/>
              <a:t>Historie a okolní implementace</a:t>
            </a:r>
            <a:endParaRPr/>
          </a:p>
        </p:txBody>
      </p:sp>
    </p:spTree>
    <p:extLst>
      <p:ext uri="{BB962C8B-B14F-4D97-AF65-F5344CB8AC3E}">
        <p14:creationId xmlns:p14="http://schemas.microsoft.com/office/powerpoint/2010/main" val="6364611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 name="Freeform: Shape 39">
            <a:extLst>
              <a:ext uri="{FF2B5EF4-FFF2-40B4-BE49-F238E27FC236}">
                <a16:creationId xmlns:a16="http://schemas.microsoft.com/office/drawing/2014/main" id="{42285737-90EE-47DC-AC80-8AE156B119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 y="-1"/>
            <a:ext cx="3302782" cy="5143501"/>
          </a:xfrm>
          <a:custGeom>
            <a:avLst/>
            <a:gdLst>
              <a:gd name="connsiteX0" fmla="*/ 3223890 w 4403709"/>
              <a:gd name="connsiteY0" fmla="*/ 6858001 h 6858001"/>
              <a:gd name="connsiteX1" fmla="*/ 4101908 w 4403709"/>
              <a:gd name="connsiteY1" fmla="*/ 6858001 h 6858001"/>
              <a:gd name="connsiteX2" fmla="*/ 3254950 w 4403709"/>
              <a:gd name="connsiteY2" fmla="*/ 1599356 h 6858001"/>
              <a:gd name="connsiteX3" fmla="*/ 3254950 w 4403709"/>
              <a:gd name="connsiteY3" fmla="*/ 1594062 h 6858001"/>
              <a:gd name="connsiteX4" fmla="*/ 4403709 w 4403709"/>
              <a:gd name="connsiteY4" fmla="*/ 0 h 6858001"/>
              <a:gd name="connsiteX5" fmla="*/ 3254950 w 4403709"/>
              <a:gd name="connsiteY5" fmla="*/ 0 h 6858001"/>
              <a:gd name="connsiteX6" fmla="*/ 2903520 w 4403709"/>
              <a:gd name="connsiteY6" fmla="*/ 0 h 6858001"/>
              <a:gd name="connsiteX7" fmla="*/ 0 w 4403709"/>
              <a:gd name="connsiteY7" fmla="*/ 0 h 6858001"/>
              <a:gd name="connsiteX8" fmla="*/ 0 w 4403709"/>
              <a:gd name="connsiteY8" fmla="*/ 6858000 h 6858001"/>
              <a:gd name="connsiteX9" fmla="*/ 3223890 w 4403709"/>
              <a:gd name="connsiteY9" fmla="*/ 685800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03709" h="6858001">
                <a:moveTo>
                  <a:pt x="3223890" y="6858001"/>
                </a:moveTo>
                <a:lnTo>
                  <a:pt x="4101908" y="6858001"/>
                </a:lnTo>
                <a:lnTo>
                  <a:pt x="3254950" y="1599356"/>
                </a:lnTo>
                <a:lnTo>
                  <a:pt x="3254950" y="1594062"/>
                </a:lnTo>
                <a:lnTo>
                  <a:pt x="4403709" y="0"/>
                </a:lnTo>
                <a:lnTo>
                  <a:pt x="3254950" y="0"/>
                </a:lnTo>
                <a:lnTo>
                  <a:pt x="2903520" y="0"/>
                </a:lnTo>
                <a:lnTo>
                  <a:pt x="0" y="0"/>
                </a:lnTo>
                <a:lnTo>
                  <a:pt x="0" y="6858000"/>
                </a:lnTo>
                <a:lnTo>
                  <a:pt x="3223890" y="6858000"/>
                </a:lnTo>
                <a:close/>
              </a:path>
            </a:pathLst>
          </a:custGeom>
          <a:ln>
            <a:noFill/>
          </a:ln>
        </p:spPr>
        <p:style>
          <a:lnRef idx="2">
            <a:schemeClr val="accent1">
              <a:shade val="50000"/>
            </a:schemeClr>
          </a:lnRef>
          <a:fillRef idx="1002">
            <a:schemeClr val="dk1"/>
          </a:fillRef>
          <a:effectRef idx="0">
            <a:schemeClr val="accent1"/>
          </a:effectRef>
          <a:fontRef idx="minor">
            <a:schemeClr val="lt1"/>
          </a:fontRef>
        </p:style>
        <p:txBody>
          <a:bodyPr rtlCol="0" anchor="ctr"/>
          <a:lstStyle/>
          <a:p>
            <a:pPr algn="ctr" defTabSz="342900">
              <a:buClrTx/>
              <a:defRPr/>
            </a:pPr>
            <a:endParaRPr lang="en-US" sz="1350" kern="1200">
              <a:solidFill>
                <a:prstClr val="black"/>
              </a:solidFill>
              <a:latin typeface="Calibri" panose="020F0502020204030204"/>
            </a:endParaRPr>
          </a:p>
        </p:txBody>
      </p:sp>
      <p:grpSp>
        <p:nvGrpSpPr>
          <p:cNvPr id="42" name="Group 41">
            <a:extLst>
              <a:ext uri="{FF2B5EF4-FFF2-40B4-BE49-F238E27FC236}">
                <a16:creationId xmlns:a16="http://schemas.microsoft.com/office/drawing/2014/main" id="{B57BDC17-F1B3-455F-BBF1-680AA1F25C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486469" y="0"/>
            <a:ext cx="1827610" cy="5143501"/>
            <a:chOff x="1320800" y="0"/>
            <a:chExt cx="2436813" cy="6858001"/>
          </a:xfrm>
        </p:grpSpPr>
        <p:sp>
          <p:nvSpPr>
            <p:cNvPr id="43" name="Freeform 6">
              <a:extLst>
                <a:ext uri="{FF2B5EF4-FFF2-40B4-BE49-F238E27FC236}">
                  <a16:creationId xmlns:a16="http://schemas.microsoft.com/office/drawing/2014/main" id="{64E2FA9A-FEF7-4501-B0EB-5E45EDD217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44" name="Freeform 7">
              <a:extLst>
                <a:ext uri="{FF2B5EF4-FFF2-40B4-BE49-F238E27FC236}">
                  <a16:creationId xmlns:a16="http://schemas.microsoft.com/office/drawing/2014/main" id="{BC38192B-B4CB-47D4-A3B1-10010247F1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rgbClr val="595959"/>
            </a:solidFill>
            <a:ln>
              <a:noFill/>
            </a:ln>
          </p:spPr>
        </p:sp>
        <p:sp>
          <p:nvSpPr>
            <p:cNvPr id="45" name="Freeform 8">
              <a:extLst>
                <a:ext uri="{FF2B5EF4-FFF2-40B4-BE49-F238E27FC236}">
                  <a16:creationId xmlns:a16="http://schemas.microsoft.com/office/drawing/2014/main" id="{96330E33-E171-4B0F-82B5-AF7230399B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rgbClr val="262626"/>
            </a:solidFill>
            <a:ln>
              <a:noFill/>
            </a:ln>
          </p:spPr>
        </p:sp>
        <p:sp>
          <p:nvSpPr>
            <p:cNvPr id="46" name="Freeform 9">
              <a:extLst>
                <a:ext uri="{FF2B5EF4-FFF2-40B4-BE49-F238E27FC236}">
                  <a16:creationId xmlns:a16="http://schemas.microsoft.com/office/drawing/2014/main" id="{332B1723-69BF-42D7-B757-0FA059E152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47" name="Freeform 10">
              <a:extLst>
                <a:ext uri="{FF2B5EF4-FFF2-40B4-BE49-F238E27FC236}">
                  <a16:creationId xmlns:a16="http://schemas.microsoft.com/office/drawing/2014/main" id="{F115D62D-1E96-48D1-A78D-D370A0BFB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48" name="Freeform 11">
              <a:extLst>
                <a:ext uri="{FF2B5EF4-FFF2-40B4-BE49-F238E27FC236}">
                  <a16:creationId xmlns:a16="http://schemas.microsoft.com/office/drawing/2014/main" id="{91C2876A-169D-4822-A766-C00578C88B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rgbClr val="404040"/>
            </a:solidFill>
            <a:ln>
              <a:noFill/>
            </a:ln>
          </p:spPr>
        </p:sp>
      </p:grpSp>
      <p:sp>
        <p:nvSpPr>
          <p:cNvPr id="2" name="Title 1">
            <a:extLst>
              <a:ext uri="{FF2B5EF4-FFF2-40B4-BE49-F238E27FC236}">
                <a16:creationId xmlns:a16="http://schemas.microsoft.com/office/drawing/2014/main" id="{A8ECE5CD-8662-4A24-8CA8-9EF2A3A0DA16}"/>
              </a:ext>
            </a:extLst>
          </p:cNvPr>
          <p:cNvSpPr>
            <a:spLocks noGrp="1"/>
          </p:cNvSpPr>
          <p:nvPr>
            <p:ph type="title"/>
          </p:nvPr>
        </p:nvSpPr>
        <p:spPr>
          <a:xfrm>
            <a:off x="129821" y="95819"/>
            <a:ext cx="2164976" cy="1842163"/>
          </a:xfrm>
        </p:spPr>
        <p:txBody>
          <a:bodyPr>
            <a:normAutofit fontScale="90000"/>
          </a:bodyPr>
          <a:lstStyle/>
          <a:p>
            <a:r>
              <a:rPr lang="en-GB" sz="3000">
                <a:solidFill>
                  <a:srgbClr val="FFFFFF"/>
                </a:solidFill>
              </a:rPr>
              <a:t>Dřívější pokusy o CZK stablecoin (1)</a:t>
            </a:r>
            <a:endParaRPr lang="cs-CZ" sz="3000">
              <a:solidFill>
                <a:srgbClr val="FFFFFF"/>
              </a:solidFill>
            </a:endParaRPr>
          </a:p>
        </p:txBody>
      </p:sp>
      <p:graphicFrame>
        <p:nvGraphicFramePr>
          <p:cNvPr id="35" name="Content Placeholder 2">
            <a:extLst>
              <a:ext uri="{FF2B5EF4-FFF2-40B4-BE49-F238E27FC236}">
                <a16:creationId xmlns:a16="http://schemas.microsoft.com/office/drawing/2014/main" id="{2C59BAEF-7E9B-4C45-B36A-97D7E57B34D1}"/>
              </a:ext>
            </a:extLst>
          </p:cNvPr>
          <p:cNvGraphicFramePr>
            <a:graphicFrameLocks noGrp="1"/>
          </p:cNvGraphicFramePr>
          <p:nvPr>
            <p:ph idx="1"/>
            <p:extLst>
              <p:ext uri="{D42A27DB-BD31-4B8C-83A1-F6EECF244321}">
                <p14:modId xmlns:p14="http://schemas.microsoft.com/office/powerpoint/2010/main" val="3156394628"/>
              </p:ext>
            </p:extLst>
          </p:nvPr>
        </p:nvGraphicFramePr>
        <p:xfrm>
          <a:off x="3757613" y="514350"/>
          <a:ext cx="4869656" cy="38290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Picture 3">
            <a:extLst>
              <a:ext uri="{FF2B5EF4-FFF2-40B4-BE49-F238E27FC236}">
                <a16:creationId xmlns:a16="http://schemas.microsoft.com/office/drawing/2014/main" id="{5673D427-245B-492D-AF39-43B868716972}"/>
              </a:ext>
            </a:extLst>
          </p:cNvPr>
          <p:cNvPicPr>
            <a:picLocks noChangeAspect="1"/>
          </p:cNvPicPr>
          <p:nvPr/>
        </p:nvPicPr>
        <p:blipFill>
          <a:blip r:embed="rId8"/>
          <a:stretch>
            <a:fillRect/>
          </a:stretch>
        </p:blipFill>
        <p:spPr>
          <a:xfrm>
            <a:off x="72238" y="2169994"/>
            <a:ext cx="3589373" cy="2877687"/>
          </a:xfrm>
          <a:prstGeom prst="rect">
            <a:avLst/>
          </a:prstGeom>
        </p:spPr>
      </p:pic>
      <p:sp>
        <p:nvSpPr>
          <p:cNvPr id="5" name="TextBox 4">
            <a:extLst>
              <a:ext uri="{FF2B5EF4-FFF2-40B4-BE49-F238E27FC236}">
                <a16:creationId xmlns:a16="http://schemas.microsoft.com/office/drawing/2014/main" id="{47BC78A9-3365-4A23-BAFF-95860F4F588B}"/>
              </a:ext>
            </a:extLst>
          </p:cNvPr>
          <p:cNvSpPr txBox="1"/>
          <p:nvPr/>
        </p:nvSpPr>
        <p:spPr>
          <a:xfrm>
            <a:off x="3943350" y="4690110"/>
            <a:ext cx="4714399" cy="415498"/>
          </a:xfrm>
          <a:prstGeom prst="rect">
            <a:avLst/>
          </a:prstGeom>
          <a:noFill/>
        </p:spPr>
        <p:txBody>
          <a:bodyPr wrap="square" rtlCol="0">
            <a:spAutoFit/>
          </a:bodyPr>
          <a:lstStyle/>
          <a:p>
            <a:r>
              <a:rPr lang="en-US" sz="1000">
                <a:latin typeface="Roboto Condensed" panose="02000000000000000000" pitchFamily="2" charset="0"/>
                <a:ea typeface="Roboto Condensed" panose="02000000000000000000" pitchFamily="2" charset="0"/>
              </a:rPr>
              <a:t>UNISWAP v2 pool: https://v2.info.uniswap.org/pair/0x2c2aee709ab2f2aefce1923aca20c4ed4fd32bc8</a:t>
            </a:r>
            <a:endParaRPr lang="cs-CZ" sz="1000">
              <a:latin typeface="Roboto Condensed" panose="02000000000000000000" pitchFamily="2" charset="0"/>
              <a:ea typeface="Roboto Condensed" panose="02000000000000000000" pitchFamily="2" charset="0"/>
            </a:endParaRPr>
          </a:p>
        </p:txBody>
      </p:sp>
      <p:sp>
        <p:nvSpPr>
          <p:cNvPr id="15" name="Google Shape;9;p1">
            <a:extLst>
              <a:ext uri="{FF2B5EF4-FFF2-40B4-BE49-F238E27FC236}">
                <a16:creationId xmlns:a16="http://schemas.microsoft.com/office/drawing/2014/main" id="{566EF54C-9FCE-40AE-8947-C7EE2732F1B8}"/>
              </a:ext>
            </a:extLst>
          </p:cNvPr>
          <p:cNvSpPr txBox="1"/>
          <p:nvPr/>
        </p:nvSpPr>
        <p:spPr>
          <a:xfrm>
            <a:off x="8750517" y="4675250"/>
            <a:ext cx="384900" cy="354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solidFill>
                  <a:srgbClr val="999999"/>
                </a:solidFill>
                <a:highlight>
                  <a:srgbClr val="FFFFFF"/>
                </a:highlight>
              </a:rPr>
              <a:t>🆁</a:t>
            </a:r>
            <a:r>
              <a:rPr lang="en-GB" sz="1200">
                <a:solidFill>
                  <a:srgbClr val="999999"/>
                </a:solidFill>
                <a:highlight>
                  <a:srgbClr val="FFFFFF"/>
                </a:highlight>
                <a:latin typeface="Roboto"/>
                <a:ea typeface="Roboto"/>
                <a:cs typeface="Roboto"/>
                <a:sym typeface="Roboto"/>
              </a:rPr>
              <a:t> </a:t>
            </a:r>
            <a:endParaRPr sz="1200">
              <a:solidFill>
                <a:srgbClr val="999999"/>
              </a:solidFill>
              <a:latin typeface="Roboto"/>
              <a:ea typeface="Roboto"/>
              <a:cs typeface="Roboto"/>
              <a:sym typeface="Roboto"/>
            </a:endParaRPr>
          </a:p>
        </p:txBody>
      </p:sp>
    </p:spTree>
    <p:extLst>
      <p:ext uri="{BB962C8B-B14F-4D97-AF65-F5344CB8AC3E}">
        <p14:creationId xmlns:p14="http://schemas.microsoft.com/office/powerpoint/2010/main" val="31242598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8">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white"/>
              </a:solidFill>
              <a:latin typeface="Calibri" panose="020F0502020204030204"/>
            </a:endParaRPr>
          </a:p>
        </p:txBody>
      </p:sp>
      <p:sp>
        <p:nvSpPr>
          <p:cNvPr id="2" name="Title 1">
            <a:extLst>
              <a:ext uri="{FF2B5EF4-FFF2-40B4-BE49-F238E27FC236}">
                <a16:creationId xmlns:a16="http://schemas.microsoft.com/office/drawing/2014/main" id="{DBFA12B2-F461-4AC6-A109-A530BCB20A43}"/>
              </a:ext>
            </a:extLst>
          </p:cNvPr>
          <p:cNvSpPr>
            <a:spLocks noGrp="1"/>
          </p:cNvSpPr>
          <p:nvPr>
            <p:ph type="title"/>
          </p:nvPr>
        </p:nvSpPr>
        <p:spPr>
          <a:xfrm>
            <a:off x="429370" y="178905"/>
            <a:ext cx="8263890" cy="1075811"/>
          </a:xfrm>
        </p:spPr>
        <p:txBody>
          <a:bodyPr anchor="b">
            <a:normAutofit/>
          </a:bodyPr>
          <a:lstStyle/>
          <a:p>
            <a:r>
              <a:rPr lang="en-GB" sz="4050"/>
              <a:t>Dřívější pokusy o CZK stablecoin (2)</a:t>
            </a:r>
            <a:endParaRPr lang="cs-CZ" sz="4050"/>
          </a:p>
        </p:txBody>
      </p:sp>
      <p:sp>
        <p:nvSpPr>
          <p:cNvPr id="22"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9370" y="1261158"/>
            <a:ext cx="8229600" cy="13716"/>
          </a:xfrm>
          <a:custGeom>
            <a:avLst/>
            <a:gdLst>
              <a:gd name="connsiteX0" fmla="*/ 0 w 8229600"/>
              <a:gd name="connsiteY0" fmla="*/ 0 h 13716"/>
              <a:gd name="connsiteX1" fmla="*/ 521208 w 8229600"/>
              <a:gd name="connsiteY1" fmla="*/ 0 h 13716"/>
              <a:gd name="connsiteX2" fmla="*/ 1371600 w 8229600"/>
              <a:gd name="connsiteY2" fmla="*/ 0 h 13716"/>
              <a:gd name="connsiteX3" fmla="*/ 2221992 w 8229600"/>
              <a:gd name="connsiteY3" fmla="*/ 0 h 13716"/>
              <a:gd name="connsiteX4" fmla="*/ 3072384 w 8229600"/>
              <a:gd name="connsiteY4" fmla="*/ 0 h 13716"/>
              <a:gd name="connsiteX5" fmla="*/ 3511296 w 8229600"/>
              <a:gd name="connsiteY5" fmla="*/ 0 h 13716"/>
              <a:gd name="connsiteX6" fmla="*/ 4114800 w 8229600"/>
              <a:gd name="connsiteY6" fmla="*/ 0 h 13716"/>
              <a:gd name="connsiteX7" fmla="*/ 4553712 w 8229600"/>
              <a:gd name="connsiteY7" fmla="*/ 0 h 13716"/>
              <a:gd name="connsiteX8" fmla="*/ 5239512 w 8229600"/>
              <a:gd name="connsiteY8" fmla="*/ 0 h 13716"/>
              <a:gd name="connsiteX9" fmla="*/ 5843016 w 8229600"/>
              <a:gd name="connsiteY9" fmla="*/ 0 h 13716"/>
              <a:gd name="connsiteX10" fmla="*/ 6611112 w 8229600"/>
              <a:gd name="connsiteY10" fmla="*/ 0 h 13716"/>
              <a:gd name="connsiteX11" fmla="*/ 7461504 w 8229600"/>
              <a:gd name="connsiteY11" fmla="*/ 0 h 13716"/>
              <a:gd name="connsiteX12" fmla="*/ 8229600 w 8229600"/>
              <a:gd name="connsiteY12" fmla="*/ 0 h 13716"/>
              <a:gd name="connsiteX13" fmla="*/ 8229600 w 8229600"/>
              <a:gd name="connsiteY13" fmla="*/ 13716 h 13716"/>
              <a:gd name="connsiteX14" fmla="*/ 7461504 w 8229600"/>
              <a:gd name="connsiteY14" fmla="*/ 13716 h 13716"/>
              <a:gd name="connsiteX15" fmla="*/ 6940296 w 8229600"/>
              <a:gd name="connsiteY15" fmla="*/ 13716 h 13716"/>
              <a:gd name="connsiteX16" fmla="*/ 6419088 w 8229600"/>
              <a:gd name="connsiteY16" fmla="*/ 13716 h 13716"/>
              <a:gd name="connsiteX17" fmla="*/ 5650992 w 8229600"/>
              <a:gd name="connsiteY17" fmla="*/ 13716 h 13716"/>
              <a:gd name="connsiteX18" fmla="*/ 5129784 w 8229600"/>
              <a:gd name="connsiteY18" fmla="*/ 13716 h 13716"/>
              <a:gd name="connsiteX19" fmla="*/ 4690872 w 8229600"/>
              <a:gd name="connsiteY19" fmla="*/ 13716 h 13716"/>
              <a:gd name="connsiteX20" fmla="*/ 4087368 w 8229600"/>
              <a:gd name="connsiteY20" fmla="*/ 13716 h 13716"/>
              <a:gd name="connsiteX21" fmla="*/ 3401568 w 8229600"/>
              <a:gd name="connsiteY21" fmla="*/ 13716 h 13716"/>
              <a:gd name="connsiteX22" fmla="*/ 2798064 w 8229600"/>
              <a:gd name="connsiteY22" fmla="*/ 13716 h 13716"/>
              <a:gd name="connsiteX23" fmla="*/ 2276856 w 8229600"/>
              <a:gd name="connsiteY23" fmla="*/ 13716 h 13716"/>
              <a:gd name="connsiteX24" fmla="*/ 1426464 w 8229600"/>
              <a:gd name="connsiteY24" fmla="*/ 13716 h 13716"/>
              <a:gd name="connsiteX25" fmla="*/ 740664 w 8229600"/>
              <a:gd name="connsiteY25" fmla="*/ 13716 h 13716"/>
              <a:gd name="connsiteX26" fmla="*/ 0 w 8229600"/>
              <a:gd name="connsiteY26" fmla="*/ 13716 h 13716"/>
              <a:gd name="connsiteX27" fmla="*/ 0 w 8229600"/>
              <a:gd name="connsiteY27" fmla="*/ 0 h 13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229600" h="13716" fill="none" extrusionOk="0">
                <a:moveTo>
                  <a:pt x="0" y="0"/>
                </a:moveTo>
                <a:cubicBezTo>
                  <a:pt x="227594" y="-4267"/>
                  <a:pt x="329693" y="13251"/>
                  <a:pt x="521208" y="0"/>
                </a:cubicBezTo>
                <a:cubicBezTo>
                  <a:pt x="712723" y="-13251"/>
                  <a:pt x="1137373" y="-13618"/>
                  <a:pt x="1371600" y="0"/>
                </a:cubicBezTo>
                <a:cubicBezTo>
                  <a:pt x="1605827" y="13618"/>
                  <a:pt x="1975382" y="-27374"/>
                  <a:pt x="2221992" y="0"/>
                </a:cubicBezTo>
                <a:cubicBezTo>
                  <a:pt x="2468602" y="27374"/>
                  <a:pt x="2863316" y="-20517"/>
                  <a:pt x="3072384" y="0"/>
                </a:cubicBezTo>
                <a:cubicBezTo>
                  <a:pt x="3281452" y="20517"/>
                  <a:pt x="3331438" y="10793"/>
                  <a:pt x="3511296" y="0"/>
                </a:cubicBezTo>
                <a:cubicBezTo>
                  <a:pt x="3691154" y="-10793"/>
                  <a:pt x="3906405" y="-29737"/>
                  <a:pt x="4114800" y="0"/>
                </a:cubicBezTo>
                <a:cubicBezTo>
                  <a:pt x="4323195" y="29737"/>
                  <a:pt x="4428852" y="-2234"/>
                  <a:pt x="4553712" y="0"/>
                </a:cubicBezTo>
                <a:cubicBezTo>
                  <a:pt x="4678572" y="2234"/>
                  <a:pt x="5065629" y="29368"/>
                  <a:pt x="5239512" y="0"/>
                </a:cubicBezTo>
                <a:cubicBezTo>
                  <a:pt x="5413395" y="-29368"/>
                  <a:pt x="5703888" y="11839"/>
                  <a:pt x="5843016" y="0"/>
                </a:cubicBezTo>
                <a:cubicBezTo>
                  <a:pt x="5982144" y="-11839"/>
                  <a:pt x="6260765" y="24719"/>
                  <a:pt x="6611112" y="0"/>
                </a:cubicBezTo>
                <a:cubicBezTo>
                  <a:pt x="6961459" y="-24719"/>
                  <a:pt x="7228293" y="32959"/>
                  <a:pt x="7461504" y="0"/>
                </a:cubicBezTo>
                <a:cubicBezTo>
                  <a:pt x="7694715" y="-32959"/>
                  <a:pt x="7990029" y="-3422"/>
                  <a:pt x="8229600" y="0"/>
                </a:cubicBezTo>
                <a:cubicBezTo>
                  <a:pt x="8229169" y="6566"/>
                  <a:pt x="8229218" y="9895"/>
                  <a:pt x="8229600" y="13716"/>
                </a:cubicBezTo>
                <a:cubicBezTo>
                  <a:pt x="7940706" y="-13865"/>
                  <a:pt x="7792584" y="-20581"/>
                  <a:pt x="7461504" y="13716"/>
                </a:cubicBezTo>
                <a:cubicBezTo>
                  <a:pt x="7130424" y="48013"/>
                  <a:pt x="7080072" y="39273"/>
                  <a:pt x="6940296" y="13716"/>
                </a:cubicBezTo>
                <a:cubicBezTo>
                  <a:pt x="6800520" y="-11841"/>
                  <a:pt x="6672872" y="22099"/>
                  <a:pt x="6419088" y="13716"/>
                </a:cubicBezTo>
                <a:cubicBezTo>
                  <a:pt x="6165304" y="5333"/>
                  <a:pt x="5869721" y="415"/>
                  <a:pt x="5650992" y="13716"/>
                </a:cubicBezTo>
                <a:cubicBezTo>
                  <a:pt x="5432263" y="27017"/>
                  <a:pt x="5308310" y="-1549"/>
                  <a:pt x="5129784" y="13716"/>
                </a:cubicBezTo>
                <a:cubicBezTo>
                  <a:pt x="4951258" y="28981"/>
                  <a:pt x="4799696" y="10785"/>
                  <a:pt x="4690872" y="13716"/>
                </a:cubicBezTo>
                <a:cubicBezTo>
                  <a:pt x="4582048" y="16647"/>
                  <a:pt x="4311124" y="-12408"/>
                  <a:pt x="4087368" y="13716"/>
                </a:cubicBezTo>
                <a:cubicBezTo>
                  <a:pt x="3863612" y="39840"/>
                  <a:pt x="3730288" y="8802"/>
                  <a:pt x="3401568" y="13716"/>
                </a:cubicBezTo>
                <a:cubicBezTo>
                  <a:pt x="3072848" y="18630"/>
                  <a:pt x="3020684" y="27853"/>
                  <a:pt x="2798064" y="13716"/>
                </a:cubicBezTo>
                <a:cubicBezTo>
                  <a:pt x="2575444" y="-421"/>
                  <a:pt x="2440915" y="-11924"/>
                  <a:pt x="2276856" y="13716"/>
                </a:cubicBezTo>
                <a:cubicBezTo>
                  <a:pt x="2112797" y="39356"/>
                  <a:pt x="1726502" y="-14132"/>
                  <a:pt x="1426464" y="13716"/>
                </a:cubicBezTo>
                <a:cubicBezTo>
                  <a:pt x="1126426" y="41564"/>
                  <a:pt x="992925" y="16444"/>
                  <a:pt x="740664" y="13716"/>
                </a:cubicBezTo>
                <a:cubicBezTo>
                  <a:pt x="488403" y="10988"/>
                  <a:pt x="195650" y="-20633"/>
                  <a:pt x="0" y="13716"/>
                </a:cubicBezTo>
                <a:cubicBezTo>
                  <a:pt x="120" y="8944"/>
                  <a:pt x="-32" y="6034"/>
                  <a:pt x="0" y="0"/>
                </a:cubicBezTo>
                <a:close/>
              </a:path>
              <a:path w="8229600" h="13716" stroke="0" extrusionOk="0">
                <a:moveTo>
                  <a:pt x="0" y="0"/>
                </a:moveTo>
                <a:cubicBezTo>
                  <a:pt x="259263" y="-9445"/>
                  <a:pt x="404731" y="4427"/>
                  <a:pt x="521208" y="0"/>
                </a:cubicBezTo>
                <a:cubicBezTo>
                  <a:pt x="637685" y="-4427"/>
                  <a:pt x="839187" y="564"/>
                  <a:pt x="960120" y="0"/>
                </a:cubicBezTo>
                <a:cubicBezTo>
                  <a:pt x="1081053" y="-564"/>
                  <a:pt x="1313469" y="-16481"/>
                  <a:pt x="1481328" y="0"/>
                </a:cubicBezTo>
                <a:cubicBezTo>
                  <a:pt x="1649187" y="16481"/>
                  <a:pt x="1885247" y="26161"/>
                  <a:pt x="2167128" y="0"/>
                </a:cubicBezTo>
                <a:cubicBezTo>
                  <a:pt x="2449009" y="-26161"/>
                  <a:pt x="2761875" y="-22202"/>
                  <a:pt x="2935224" y="0"/>
                </a:cubicBezTo>
                <a:cubicBezTo>
                  <a:pt x="3108573" y="22202"/>
                  <a:pt x="3540687" y="-2863"/>
                  <a:pt x="3785616" y="0"/>
                </a:cubicBezTo>
                <a:cubicBezTo>
                  <a:pt x="4030545" y="2863"/>
                  <a:pt x="4280774" y="-12442"/>
                  <a:pt x="4636008" y="0"/>
                </a:cubicBezTo>
                <a:cubicBezTo>
                  <a:pt x="4991242" y="12442"/>
                  <a:pt x="5025483" y="16914"/>
                  <a:pt x="5239512" y="0"/>
                </a:cubicBezTo>
                <a:cubicBezTo>
                  <a:pt x="5453541" y="-16914"/>
                  <a:pt x="5754008" y="16592"/>
                  <a:pt x="6007608" y="0"/>
                </a:cubicBezTo>
                <a:cubicBezTo>
                  <a:pt x="6261208" y="-16592"/>
                  <a:pt x="6407957" y="-11909"/>
                  <a:pt x="6693408" y="0"/>
                </a:cubicBezTo>
                <a:cubicBezTo>
                  <a:pt x="6978859" y="11909"/>
                  <a:pt x="7015437" y="-20890"/>
                  <a:pt x="7296912" y="0"/>
                </a:cubicBezTo>
                <a:cubicBezTo>
                  <a:pt x="7578387" y="20890"/>
                  <a:pt x="7859622" y="46406"/>
                  <a:pt x="8229600" y="0"/>
                </a:cubicBezTo>
                <a:cubicBezTo>
                  <a:pt x="8229365" y="6754"/>
                  <a:pt x="8229865" y="9234"/>
                  <a:pt x="8229600" y="13716"/>
                </a:cubicBezTo>
                <a:cubicBezTo>
                  <a:pt x="8075287" y="30482"/>
                  <a:pt x="7821366" y="17278"/>
                  <a:pt x="7626096" y="13716"/>
                </a:cubicBezTo>
                <a:cubicBezTo>
                  <a:pt x="7430826" y="10154"/>
                  <a:pt x="7320004" y="-14241"/>
                  <a:pt x="7022592" y="13716"/>
                </a:cubicBezTo>
                <a:cubicBezTo>
                  <a:pt x="6725180" y="41673"/>
                  <a:pt x="6348804" y="-18597"/>
                  <a:pt x="6172200" y="13716"/>
                </a:cubicBezTo>
                <a:cubicBezTo>
                  <a:pt x="5995596" y="46029"/>
                  <a:pt x="5788102" y="18318"/>
                  <a:pt x="5650992" y="13716"/>
                </a:cubicBezTo>
                <a:cubicBezTo>
                  <a:pt x="5513882" y="9114"/>
                  <a:pt x="5198399" y="24549"/>
                  <a:pt x="4882896" y="13716"/>
                </a:cubicBezTo>
                <a:cubicBezTo>
                  <a:pt x="4567393" y="2883"/>
                  <a:pt x="4557008" y="22393"/>
                  <a:pt x="4443984" y="13716"/>
                </a:cubicBezTo>
                <a:cubicBezTo>
                  <a:pt x="4330960" y="5039"/>
                  <a:pt x="4061674" y="24319"/>
                  <a:pt x="3758184" y="13716"/>
                </a:cubicBezTo>
                <a:cubicBezTo>
                  <a:pt x="3454694" y="3113"/>
                  <a:pt x="3380392" y="14547"/>
                  <a:pt x="3236976" y="13716"/>
                </a:cubicBezTo>
                <a:cubicBezTo>
                  <a:pt x="3093560" y="12885"/>
                  <a:pt x="2632116" y="33035"/>
                  <a:pt x="2386584" y="13716"/>
                </a:cubicBezTo>
                <a:cubicBezTo>
                  <a:pt x="2141052" y="-5603"/>
                  <a:pt x="2110884" y="24205"/>
                  <a:pt x="1947672" y="13716"/>
                </a:cubicBezTo>
                <a:cubicBezTo>
                  <a:pt x="1784460" y="3227"/>
                  <a:pt x="1535467" y="-4111"/>
                  <a:pt x="1261872" y="13716"/>
                </a:cubicBezTo>
                <a:cubicBezTo>
                  <a:pt x="988277" y="31543"/>
                  <a:pt x="1021096" y="5803"/>
                  <a:pt x="822960" y="13716"/>
                </a:cubicBezTo>
                <a:cubicBezTo>
                  <a:pt x="624824" y="21629"/>
                  <a:pt x="298309" y="-3289"/>
                  <a:pt x="0" y="13716"/>
                </a:cubicBezTo>
                <a:cubicBezTo>
                  <a:pt x="52" y="10594"/>
                  <a:pt x="386" y="5364"/>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923FF06A-321F-467B-A08C-5CB236125100}"/>
              </a:ext>
            </a:extLst>
          </p:cNvPr>
          <p:cNvSpPr>
            <a:spLocks noGrp="1"/>
          </p:cNvSpPr>
          <p:nvPr>
            <p:ph idx="1"/>
          </p:nvPr>
        </p:nvSpPr>
        <p:spPr>
          <a:xfrm>
            <a:off x="429370" y="1553487"/>
            <a:ext cx="5035164" cy="3089379"/>
          </a:xfrm>
        </p:spPr>
        <p:txBody>
          <a:bodyPr anchor="t">
            <a:normAutofit/>
          </a:bodyPr>
          <a:lstStyle/>
          <a:p>
            <a:pPr marL="85725" indent="0">
              <a:spcBef>
                <a:spcPts val="0"/>
              </a:spcBef>
              <a:buSzPts val="1800"/>
              <a:buNone/>
            </a:pPr>
            <a:r>
              <a:rPr lang="en-GB" sz="1650"/>
              <a:t>2020: gwei: dCZK smartcontract ERC20 na ETH L1 testnetu</a:t>
            </a:r>
          </a:p>
          <a:p>
            <a:pPr marL="342900" indent="-257175">
              <a:spcBef>
                <a:spcPts val="0"/>
              </a:spcBef>
              <a:buSzPts val="1800"/>
              <a:buChar char="-"/>
            </a:pPr>
            <a:r>
              <a:rPr lang="en-GB" sz="1650" u="sng">
                <a:hlinkClick r:id="rId2"/>
              </a:rPr>
              <a:t>https://github.com/gweicz/dczk</a:t>
            </a:r>
            <a:endParaRPr lang="en-GB" sz="1650"/>
          </a:p>
          <a:p>
            <a:pPr marL="342900" indent="-219075">
              <a:spcBef>
                <a:spcPts val="0"/>
              </a:spcBef>
              <a:buSzPts val="1000"/>
              <a:buChar char="-"/>
            </a:pPr>
            <a:endParaRPr lang="en-GB" sz="1650"/>
          </a:p>
          <a:p>
            <a:pPr marL="342900" indent="-219075">
              <a:spcBef>
                <a:spcPts val="0"/>
              </a:spcBef>
              <a:buSzPts val="1000"/>
              <a:buChar char="-"/>
            </a:pPr>
            <a:r>
              <a:rPr lang="en-GB" sz="1650"/>
              <a:t>Decentralizovaný ERC-20 stablecoin, navázaný na kurz CZK a krytý na 100% rezervou v DAI. </a:t>
            </a:r>
          </a:p>
          <a:p>
            <a:pPr marL="342900" indent="-219075">
              <a:spcBef>
                <a:spcPts val="0"/>
              </a:spcBef>
              <a:buSzPts val="1000"/>
              <a:buChar char="-"/>
            </a:pPr>
            <a:r>
              <a:rPr lang="en-GB" sz="1650"/>
              <a:t>Automatické pozitivní úročení všech účtů (spoření) a vlastní decentralizovaná směnárna (DEX), která zaručuje že je vždy možné vyměnit DAI za dCZK a naopak. </a:t>
            </a:r>
          </a:p>
          <a:p>
            <a:pPr marL="342900" indent="-219075">
              <a:spcBef>
                <a:spcPts val="0"/>
              </a:spcBef>
              <a:buSzPts val="1000"/>
              <a:buChar char="-"/>
            </a:pPr>
            <a:r>
              <a:rPr lang="en-GB" sz="1650"/>
              <a:t>Používá Oracle cryptocompare.com pro kurz DAI/CZK</a:t>
            </a:r>
          </a:p>
          <a:p>
            <a:pPr marL="0" indent="0">
              <a:spcBef>
                <a:spcPts val="900"/>
              </a:spcBef>
              <a:spcAft>
                <a:spcPts val="900"/>
              </a:spcAft>
              <a:buNone/>
            </a:pPr>
            <a:r>
              <a:rPr lang="en-GB" sz="1650"/>
              <a:t>Pozastaveno pro “nezájem”, zatím jen na testnetu.</a:t>
            </a:r>
          </a:p>
        </p:txBody>
      </p:sp>
      <p:pic>
        <p:nvPicPr>
          <p:cNvPr id="4" name="Google Shape;81;p17">
            <a:extLst>
              <a:ext uri="{FF2B5EF4-FFF2-40B4-BE49-F238E27FC236}">
                <a16:creationId xmlns:a16="http://schemas.microsoft.com/office/drawing/2014/main" id="{835B5960-93C7-4929-9204-A07BF8C46A48}"/>
              </a:ext>
            </a:extLst>
          </p:cNvPr>
          <p:cNvPicPr preferRelativeResize="0"/>
          <p:nvPr/>
        </p:nvPicPr>
        <p:blipFill rotWithShape="1">
          <a:blip r:embed="rId3"/>
          <a:srcRect l="1469" r="2323" b="-3"/>
          <a:stretch/>
        </p:blipFill>
        <p:spPr>
          <a:xfrm>
            <a:off x="5756744" y="1570482"/>
            <a:ext cx="2955798" cy="3072384"/>
          </a:xfrm>
          <a:prstGeom prst="rect">
            <a:avLst/>
          </a:prstGeom>
          <a:noFill/>
        </p:spPr>
      </p:pic>
      <p:sp>
        <p:nvSpPr>
          <p:cNvPr id="7" name="Google Shape;9;p1">
            <a:extLst>
              <a:ext uri="{FF2B5EF4-FFF2-40B4-BE49-F238E27FC236}">
                <a16:creationId xmlns:a16="http://schemas.microsoft.com/office/drawing/2014/main" id="{9C9CE27C-55B1-4CA9-AA51-44146427FB35}"/>
              </a:ext>
            </a:extLst>
          </p:cNvPr>
          <p:cNvSpPr txBox="1"/>
          <p:nvPr/>
        </p:nvSpPr>
        <p:spPr>
          <a:xfrm>
            <a:off x="8750517" y="4675250"/>
            <a:ext cx="384900" cy="354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solidFill>
                  <a:srgbClr val="999999"/>
                </a:solidFill>
                <a:highlight>
                  <a:srgbClr val="FFFFFF"/>
                </a:highlight>
              </a:rPr>
              <a:t>🆁</a:t>
            </a:r>
            <a:r>
              <a:rPr lang="en-GB" sz="1200">
                <a:solidFill>
                  <a:srgbClr val="999999"/>
                </a:solidFill>
                <a:highlight>
                  <a:srgbClr val="FFFFFF"/>
                </a:highlight>
                <a:latin typeface="Roboto"/>
                <a:ea typeface="Roboto"/>
                <a:cs typeface="Roboto"/>
                <a:sym typeface="Roboto"/>
              </a:rPr>
              <a:t> </a:t>
            </a:r>
            <a:endParaRPr sz="1200">
              <a:solidFill>
                <a:srgbClr val="999999"/>
              </a:solidFill>
              <a:latin typeface="Roboto"/>
              <a:ea typeface="Roboto"/>
              <a:cs typeface="Roboto"/>
              <a:sym typeface="Roboto"/>
            </a:endParaRPr>
          </a:p>
        </p:txBody>
      </p:sp>
    </p:spTree>
    <p:extLst>
      <p:ext uri="{BB962C8B-B14F-4D97-AF65-F5344CB8AC3E}">
        <p14:creationId xmlns:p14="http://schemas.microsoft.com/office/powerpoint/2010/main" val="34550740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1213AA-11B4-4CBC-8E12-6AFDC18393EC}"/>
              </a:ext>
            </a:extLst>
          </p:cNvPr>
          <p:cNvSpPr>
            <a:spLocks noGrp="1"/>
          </p:cNvSpPr>
          <p:nvPr>
            <p:ph type="title"/>
          </p:nvPr>
        </p:nvSpPr>
        <p:spPr>
          <a:xfrm>
            <a:off x="852321" y="470674"/>
            <a:ext cx="5605629" cy="994172"/>
          </a:xfrm>
        </p:spPr>
        <p:txBody>
          <a:bodyPr spcFirstLastPara="1" vert="horz" wrap="square" lIns="68580" tIns="34290" rIns="68580" bIns="34290" rtlCol="0" anchor="ctr" anchorCtr="0">
            <a:normAutofit/>
          </a:bodyPr>
          <a:lstStyle/>
          <a:p>
            <a:pPr>
              <a:spcBef>
                <a:spcPct val="0"/>
              </a:spcBef>
            </a:pPr>
            <a:r>
              <a:rPr lang="en-US" kern="1200">
                <a:solidFill>
                  <a:schemeClr val="tx1"/>
                </a:solidFill>
                <a:latin typeface="+mj-lt"/>
                <a:ea typeface="+mj-ea"/>
                <a:cs typeface="+mj-cs"/>
              </a:rPr>
              <a:t>Jiné národní měny</a:t>
            </a:r>
          </a:p>
        </p:txBody>
      </p:sp>
      <p:sp>
        <p:nvSpPr>
          <p:cNvPr id="3" name="Text Placeholder 2">
            <a:extLst>
              <a:ext uri="{FF2B5EF4-FFF2-40B4-BE49-F238E27FC236}">
                <a16:creationId xmlns:a16="http://schemas.microsoft.com/office/drawing/2014/main" id="{A8FE341D-B33E-4A65-B34B-882AB8BD81F5}"/>
              </a:ext>
            </a:extLst>
          </p:cNvPr>
          <p:cNvSpPr>
            <a:spLocks noGrp="1"/>
          </p:cNvSpPr>
          <p:nvPr>
            <p:ph type="body" idx="1"/>
          </p:nvPr>
        </p:nvSpPr>
        <p:spPr>
          <a:xfrm>
            <a:off x="852322" y="1708630"/>
            <a:ext cx="4850900" cy="2587960"/>
          </a:xfrm>
        </p:spPr>
        <p:txBody>
          <a:bodyPr spcFirstLastPara="1" vert="horz" wrap="square" lIns="68580" tIns="34290" rIns="68580" bIns="34290" rtlCol="0" anchor="ctr" anchorCtr="0">
            <a:normAutofit lnSpcReduction="10000"/>
          </a:bodyPr>
          <a:lstStyle/>
          <a:p>
            <a:pPr marL="0" indent="-171450">
              <a:buFont typeface="Arial" panose="020B0604020202020204" pitchFamily="34" charset="0"/>
              <a:buChar char="•"/>
            </a:pPr>
            <a:r>
              <a:rPr lang="en-US" sz="1800"/>
              <a:t>Ukrajina - Cryptohryvna UAX - moc se neujalo</a:t>
            </a:r>
          </a:p>
          <a:p>
            <a:pPr marL="0" indent="-171450">
              <a:spcBef>
                <a:spcPts val="1200"/>
              </a:spcBef>
              <a:buFont typeface="Arial" panose="020B0604020202020204" pitchFamily="34" charset="0"/>
              <a:buChar char="•"/>
            </a:pPr>
            <a:r>
              <a:rPr lang="en-US" sz="1800" u="sng">
                <a:hlinkClick r:id="rId3"/>
              </a:rPr>
              <a:t>https://xreserve.fund/en</a:t>
            </a:r>
            <a:r>
              <a:rPr lang="en-US" sz="1800"/>
              <a:t> od UAX (top Ukr. burza)</a:t>
            </a:r>
          </a:p>
          <a:p>
            <a:pPr marL="0" indent="-171450">
              <a:spcBef>
                <a:spcPts val="1200"/>
              </a:spcBef>
              <a:buFont typeface="Arial" panose="020B0604020202020204" pitchFamily="34" charset="0"/>
              <a:buChar char="•"/>
            </a:pPr>
            <a:r>
              <a:rPr lang="en-US" sz="1800"/>
              <a:t>K tomu vedle CBDC (vládní iniciativa) pilot na Stellaru: </a:t>
            </a:r>
            <a:r>
              <a:rPr lang="en-US" sz="1800" u="sng">
                <a:hlinkClick r:id="rId4"/>
              </a:rPr>
              <a:t>https://beincrypto.com/ukraine-the-first-eastern-european-nation-with-its-own-cbdc/</a:t>
            </a:r>
            <a:r>
              <a:rPr lang="en-US" sz="1800"/>
              <a:t> </a:t>
            </a:r>
          </a:p>
          <a:p>
            <a:pPr marL="0" indent="-171450">
              <a:spcBef>
                <a:spcPts val="1200"/>
              </a:spcBef>
              <a:buFont typeface="Arial" panose="020B0604020202020204" pitchFamily="34" charset="0"/>
              <a:buChar char="•"/>
            </a:pPr>
            <a:endParaRPr lang="en-US" sz="1800"/>
          </a:p>
          <a:p>
            <a:pPr marL="0" indent="-171450">
              <a:spcBef>
                <a:spcPts val="1200"/>
              </a:spcBef>
              <a:buFont typeface="Arial" panose="020B0604020202020204" pitchFamily="34" charset="0"/>
              <a:buChar char="•"/>
            </a:pPr>
            <a:r>
              <a:rPr lang="en-US" sz="1800"/>
              <a:t>Korea</a:t>
            </a:r>
          </a:p>
          <a:p>
            <a:pPr marL="0" indent="-171450">
              <a:spcBef>
                <a:spcPts val="1200"/>
              </a:spcBef>
              <a:buFont typeface="Arial" panose="020B0604020202020204" pitchFamily="34" charset="0"/>
              <a:buChar char="•"/>
            </a:pPr>
            <a:r>
              <a:rPr lang="en-US" sz="1800"/>
              <a:t>Švýcarsko - XCHF</a:t>
            </a:r>
          </a:p>
        </p:txBody>
      </p:sp>
      <p:sp>
        <p:nvSpPr>
          <p:cNvPr id="9" name="Rectangle 8">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66660" y="0"/>
            <a:ext cx="1577340" cy="5143500"/>
          </a:xfrm>
          <a:prstGeom prst="rect">
            <a:avLst/>
          </a:prstGeom>
          <a:solidFill>
            <a:srgbClr val="7D75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white"/>
              </a:solidFill>
              <a:latin typeface="Calibri" panose="020F0502020204030204"/>
            </a:endParaRPr>
          </a:p>
        </p:txBody>
      </p:sp>
      <p:sp>
        <p:nvSpPr>
          <p:cNvPr id="11" name="Oval 10">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86550" y="1769185"/>
            <a:ext cx="1605129" cy="1605129"/>
          </a:xfrm>
          <a:prstGeom prst="ellipse">
            <a:avLst/>
          </a:prstGeom>
          <a:solidFill>
            <a:srgbClr val="FFFFFF"/>
          </a:solidFill>
          <a:ln w="22225">
            <a:solidFill>
              <a:srgbClr val="FFD9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white"/>
              </a:solidFill>
              <a:latin typeface="Calibri" panose="020F0502020204030204"/>
            </a:endParaRPr>
          </a:p>
        </p:txBody>
      </p:sp>
      <p:pic>
        <p:nvPicPr>
          <p:cNvPr id="4" name="Google Shape;89;p18">
            <a:extLst>
              <a:ext uri="{FF2B5EF4-FFF2-40B4-BE49-F238E27FC236}">
                <a16:creationId xmlns:a16="http://schemas.microsoft.com/office/drawing/2014/main" id="{6ACE8EC4-35BE-4FC8-8AB2-8FA30C52D42A}"/>
              </a:ext>
            </a:extLst>
          </p:cNvPr>
          <p:cNvPicPr preferRelativeResize="0"/>
          <p:nvPr/>
        </p:nvPicPr>
        <p:blipFill>
          <a:blip r:embed="rId5"/>
          <a:stretch>
            <a:fillRect/>
          </a:stretch>
        </p:blipFill>
        <p:spPr>
          <a:xfrm>
            <a:off x="7171933" y="2143126"/>
            <a:ext cx="634364" cy="857249"/>
          </a:xfrm>
          <a:prstGeom prst="rect">
            <a:avLst/>
          </a:prstGeom>
          <a:noFill/>
        </p:spPr>
      </p:pic>
      <p:sp>
        <p:nvSpPr>
          <p:cNvPr id="7" name="Google Shape;9;p1">
            <a:extLst>
              <a:ext uri="{FF2B5EF4-FFF2-40B4-BE49-F238E27FC236}">
                <a16:creationId xmlns:a16="http://schemas.microsoft.com/office/drawing/2014/main" id="{75F83DD2-71A0-4B2D-B3B5-1FFC8F76B5CC}"/>
              </a:ext>
            </a:extLst>
          </p:cNvPr>
          <p:cNvSpPr txBox="1"/>
          <p:nvPr/>
        </p:nvSpPr>
        <p:spPr>
          <a:xfrm>
            <a:off x="8750517" y="4675250"/>
            <a:ext cx="384900" cy="354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solidFill>
                  <a:srgbClr val="999999"/>
                </a:solidFill>
                <a:highlight>
                  <a:srgbClr val="FFFFFF"/>
                </a:highlight>
              </a:rPr>
              <a:t>🆁</a:t>
            </a:r>
            <a:r>
              <a:rPr lang="en-GB" sz="1200">
                <a:solidFill>
                  <a:srgbClr val="999999"/>
                </a:solidFill>
                <a:highlight>
                  <a:srgbClr val="FFFFFF"/>
                </a:highlight>
                <a:latin typeface="Roboto"/>
                <a:ea typeface="Roboto"/>
                <a:cs typeface="Roboto"/>
                <a:sym typeface="Roboto"/>
              </a:rPr>
              <a:t> </a:t>
            </a:r>
            <a:endParaRPr sz="1200">
              <a:solidFill>
                <a:srgbClr val="999999"/>
              </a:solidFill>
              <a:latin typeface="Roboto"/>
              <a:ea typeface="Roboto"/>
              <a:cs typeface="Roboto"/>
              <a:sym typeface="Roboto"/>
            </a:endParaRPr>
          </a:p>
        </p:txBody>
      </p:sp>
    </p:spTree>
    <p:extLst>
      <p:ext uri="{BB962C8B-B14F-4D97-AF65-F5344CB8AC3E}">
        <p14:creationId xmlns:p14="http://schemas.microsoft.com/office/powerpoint/2010/main" val="36535170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352BEC0E-22F8-46D0-9632-375DB541B0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11877CC-CB82-4403-8B6E-472F7AC96152}"/>
              </a:ext>
            </a:extLst>
          </p:cNvPr>
          <p:cNvSpPr>
            <a:spLocks noGrp="1"/>
          </p:cNvSpPr>
          <p:nvPr>
            <p:ph type="title"/>
          </p:nvPr>
        </p:nvSpPr>
        <p:spPr>
          <a:xfrm>
            <a:off x="480060" y="246888"/>
            <a:ext cx="5170932" cy="1337310"/>
          </a:xfrm>
        </p:spPr>
        <p:txBody>
          <a:bodyPr spcFirstLastPara="1" vert="horz" lIns="91440" tIns="45720" rIns="91440" bIns="45720" rtlCol="0" anchor="b" anchorCtr="0">
            <a:normAutofit/>
          </a:bodyPr>
          <a:lstStyle/>
          <a:p>
            <a:pPr defTabSz="914400">
              <a:spcBef>
                <a:spcPct val="0"/>
              </a:spcBef>
            </a:pPr>
            <a:r>
              <a:rPr lang="en-US" sz="4100"/>
              <a:t>Jiné nadnárodní měny - EURO</a:t>
            </a:r>
          </a:p>
        </p:txBody>
      </p:sp>
      <p:sp>
        <p:nvSpPr>
          <p:cNvPr id="18"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214" y="1796796"/>
            <a:ext cx="3182691" cy="13716"/>
          </a:xfrm>
          <a:custGeom>
            <a:avLst/>
            <a:gdLst>
              <a:gd name="connsiteX0" fmla="*/ 0 w 3182691"/>
              <a:gd name="connsiteY0" fmla="*/ 0 h 13716"/>
              <a:gd name="connsiteX1" fmla="*/ 636538 w 3182691"/>
              <a:gd name="connsiteY1" fmla="*/ 0 h 13716"/>
              <a:gd name="connsiteX2" fmla="*/ 1273076 w 3182691"/>
              <a:gd name="connsiteY2" fmla="*/ 0 h 13716"/>
              <a:gd name="connsiteX3" fmla="*/ 1909615 w 3182691"/>
              <a:gd name="connsiteY3" fmla="*/ 0 h 13716"/>
              <a:gd name="connsiteX4" fmla="*/ 2482499 w 3182691"/>
              <a:gd name="connsiteY4" fmla="*/ 0 h 13716"/>
              <a:gd name="connsiteX5" fmla="*/ 3182691 w 3182691"/>
              <a:gd name="connsiteY5" fmla="*/ 0 h 13716"/>
              <a:gd name="connsiteX6" fmla="*/ 3182691 w 3182691"/>
              <a:gd name="connsiteY6" fmla="*/ 13716 h 13716"/>
              <a:gd name="connsiteX7" fmla="*/ 2609807 w 3182691"/>
              <a:gd name="connsiteY7" fmla="*/ 13716 h 13716"/>
              <a:gd name="connsiteX8" fmla="*/ 2068749 w 3182691"/>
              <a:gd name="connsiteY8" fmla="*/ 13716 h 13716"/>
              <a:gd name="connsiteX9" fmla="*/ 1432211 w 3182691"/>
              <a:gd name="connsiteY9" fmla="*/ 13716 h 13716"/>
              <a:gd name="connsiteX10" fmla="*/ 859327 w 3182691"/>
              <a:gd name="connsiteY10" fmla="*/ 13716 h 13716"/>
              <a:gd name="connsiteX11" fmla="*/ 0 w 3182691"/>
              <a:gd name="connsiteY11" fmla="*/ 13716 h 13716"/>
              <a:gd name="connsiteX12" fmla="*/ 0 w 3182691"/>
              <a:gd name="connsiteY12" fmla="*/ 0 h 13716"/>
              <a:gd name="connsiteX0" fmla="*/ 0 w 3182691"/>
              <a:gd name="connsiteY0" fmla="*/ 0 h 13716"/>
              <a:gd name="connsiteX1" fmla="*/ 572884 w 3182691"/>
              <a:gd name="connsiteY1" fmla="*/ 0 h 13716"/>
              <a:gd name="connsiteX2" fmla="*/ 1113942 w 3182691"/>
              <a:gd name="connsiteY2" fmla="*/ 0 h 13716"/>
              <a:gd name="connsiteX3" fmla="*/ 1686826 w 3182691"/>
              <a:gd name="connsiteY3" fmla="*/ 0 h 13716"/>
              <a:gd name="connsiteX4" fmla="*/ 2323364 w 3182691"/>
              <a:gd name="connsiteY4" fmla="*/ 0 h 13716"/>
              <a:gd name="connsiteX5" fmla="*/ 3182691 w 3182691"/>
              <a:gd name="connsiteY5" fmla="*/ 0 h 13716"/>
              <a:gd name="connsiteX6" fmla="*/ 3182691 w 3182691"/>
              <a:gd name="connsiteY6" fmla="*/ 13716 h 13716"/>
              <a:gd name="connsiteX7" fmla="*/ 2546153 w 3182691"/>
              <a:gd name="connsiteY7" fmla="*/ 13716 h 13716"/>
              <a:gd name="connsiteX8" fmla="*/ 1845961 w 3182691"/>
              <a:gd name="connsiteY8" fmla="*/ 13716 h 13716"/>
              <a:gd name="connsiteX9" fmla="*/ 1304903 w 3182691"/>
              <a:gd name="connsiteY9" fmla="*/ 13716 h 13716"/>
              <a:gd name="connsiteX10" fmla="*/ 604711 w 3182691"/>
              <a:gd name="connsiteY10" fmla="*/ 13716 h 13716"/>
              <a:gd name="connsiteX11" fmla="*/ 0 w 3182691"/>
              <a:gd name="connsiteY11" fmla="*/ 13716 h 13716"/>
              <a:gd name="connsiteX12" fmla="*/ 0 w 3182691"/>
              <a:gd name="connsiteY12" fmla="*/ 0 h 13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82691" h="13716" fill="none" extrusionOk="0">
                <a:moveTo>
                  <a:pt x="0" y="0"/>
                </a:moveTo>
                <a:cubicBezTo>
                  <a:pt x="225870" y="33585"/>
                  <a:pt x="418138" y="17639"/>
                  <a:pt x="636538" y="0"/>
                </a:cubicBezTo>
                <a:cubicBezTo>
                  <a:pt x="866402" y="-9774"/>
                  <a:pt x="1016900" y="-17532"/>
                  <a:pt x="1273076" y="0"/>
                </a:cubicBezTo>
                <a:cubicBezTo>
                  <a:pt x="1519343" y="-34410"/>
                  <a:pt x="1705438" y="-53754"/>
                  <a:pt x="1909615" y="0"/>
                </a:cubicBezTo>
                <a:cubicBezTo>
                  <a:pt x="2120433" y="2855"/>
                  <a:pt x="2209200" y="-17463"/>
                  <a:pt x="2482499" y="0"/>
                </a:cubicBezTo>
                <a:cubicBezTo>
                  <a:pt x="2733571" y="54170"/>
                  <a:pt x="2997997" y="-48885"/>
                  <a:pt x="3182691" y="0"/>
                </a:cubicBezTo>
                <a:cubicBezTo>
                  <a:pt x="3182669" y="4238"/>
                  <a:pt x="3183053" y="9645"/>
                  <a:pt x="3182691" y="13716"/>
                </a:cubicBezTo>
                <a:cubicBezTo>
                  <a:pt x="2941063" y="-1403"/>
                  <a:pt x="2872422" y="11622"/>
                  <a:pt x="2609807" y="13716"/>
                </a:cubicBezTo>
                <a:cubicBezTo>
                  <a:pt x="2341801" y="5460"/>
                  <a:pt x="2328606" y="24260"/>
                  <a:pt x="2068749" y="13716"/>
                </a:cubicBezTo>
                <a:cubicBezTo>
                  <a:pt x="1813820" y="-3451"/>
                  <a:pt x="1714804" y="33033"/>
                  <a:pt x="1432211" y="13716"/>
                </a:cubicBezTo>
                <a:cubicBezTo>
                  <a:pt x="1164810" y="-31578"/>
                  <a:pt x="993140" y="23003"/>
                  <a:pt x="859327" y="13716"/>
                </a:cubicBezTo>
                <a:cubicBezTo>
                  <a:pt x="750703" y="-29546"/>
                  <a:pt x="236193" y="34159"/>
                  <a:pt x="0" y="13716"/>
                </a:cubicBezTo>
                <a:cubicBezTo>
                  <a:pt x="-950" y="8514"/>
                  <a:pt x="-119" y="3449"/>
                  <a:pt x="0" y="0"/>
                </a:cubicBezTo>
                <a:close/>
              </a:path>
              <a:path w="3182691" h="13716" stroke="0" extrusionOk="0">
                <a:moveTo>
                  <a:pt x="0" y="0"/>
                </a:moveTo>
                <a:cubicBezTo>
                  <a:pt x="243084" y="-23531"/>
                  <a:pt x="399010" y="-30989"/>
                  <a:pt x="572884" y="0"/>
                </a:cubicBezTo>
                <a:cubicBezTo>
                  <a:pt x="745196" y="46048"/>
                  <a:pt x="956262" y="22379"/>
                  <a:pt x="1113942" y="0"/>
                </a:cubicBezTo>
                <a:cubicBezTo>
                  <a:pt x="1345494" y="6575"/>
                  <a:pt x="1537971" y="57434"/>
                  <a:pt x="1686826" y="0"/>
                </a:cubicBezTo>
                <a:cubicBezTo>
                  <a:pt x="1847487" y="-5870"/>
                  <a:pt x="2194651" y="-1232"/>
                  <a:pt x="2323364" y="0"/>
                </a:cubicBezTo>
                <a:cubicBezTo>
                  <a:pt x="2488731" y="36406"/>
                  <a:pt x="2902092" y="-40336"/>
                  <a:pt x="3182691" y="0"/>
                </a:cubicBezTo>
                <a:cubicBezTo>
                  <a:pt x="3181910" y="5403"/>
                  <a:pt x="3181850" y="9705"/>
                  <a:pt x="3182691" y="13716"/>
                </a:cubicBezTo>
                <a:cubicBezTo>
                  <a:pt x="3012562" y="-42392"/>
                  <a:pt x="2765408" y="31046"/>
                  <a:pt x="2546153" y="13716"/>
                </a:cubicBezTo>
                <a:cubicBezTo>
                  <a:pt x="2331952" y="9306"/>
                  <a:pt x="2142129" y="15233"/>
                  <a:pt x="1845961" y="13716"/>
                </a:cubicBezTo>
                <a:cubicBezTo>
                  <a:pt x="1537526" y="27422"/>
                  <a:pt x="1468653" y="-10747"/>
                  <a:pt x="1304903" y="13716"/>
                </a:cubicBezTo>
                <a:cubicBezTo>
                  <a:pt x="1191987" y="21566"/>
                  <a:pt x="927061" y="10054"/>
                  <a:pt x="604711" y="13716"/>
                </a:cubicBezTo>
                <a:cubicBezTo>
                  <a:pt x="273947" y="41005"/>
                  <a:pt x="111622" y="-29126"/>
                  <a:pt x="0" y="13716"/>
                </a:cubicBezTo>
                <a:cubicBezTo>
                  <a:pt x="242" y="7496"/>
                  <a:pt x="776" y="5947"/>
                  <a:pt x="0" y="0"/>
                </a:cubicBezTo>
                <a:close/>
              </a:path>
              <a:path w="3182691" h="13716" fill="none" stroke="0" extrusionOk="0">
                <a:moveTo>
                  <a:pt x="0" y="0"/>
                </a:moveTo>
                <a:cubicBezTo>
                  <a:pt x="245832" y="29445"/>
                  <a:pt x="388924" y="-28919"/>
                  <a:pt x="636538" y="0"/>
                </a:cubicBezTo>
                <a:cubicBezTo>
                  <a:pt x="838014" y="3247"/>
                  <a:pt x="1005059" y="8075"/>
                  <a:pt x="1273076" y="0"/>
                </a:cubicBezTo>
                <a:cubicBezTo>
                  <a:pt x="1555121" y="-15110"/>
                  <a:pt x="1674116" y="-4878"/>
                  <a:pt x="1909615" y="0"/>
                </a:cubicBezTo>
                <a:cubicBezTo>
                  <a:pt x="2127874" y="21642"/>
                  <a:pt x="2229467" y="-10228"/>
                  <a:pt x="2482499" y="0"/>
                </a:cubicBezTo>
                <a:cubicBezTo>
                  <a:pt x="2772379" y="28915"/>
                  <a:pt x="3003217" y="-43687"/>
                  <a:pt x="3182691" y="0"/>
                </a:cubicBezTo>
                <a:cubicBezTo>
                  <a:pt x="3182795" y="3768"/>
                  <a:pt x="3182801" y="10153"/>
                  <a:pt x="3182691" y="13716"/>
                </a:cubicBezTo>
                <a:cubicBezTo>
                  <a:pt x="2948637" y="12517"/>
                  <a:pt x="2873728" y="17755"/>
                  <a:pt x="2609807" y="13716"/>
                </a:cubicBezTo>
                <a:cubicBezTo>
                  <a:pt x="2342839" y="7298"/>
                  <a:pt x="2331621" y="25963"/>
                  <a:pt x="2068749" y="13716"/>
                </a:cubicBezTo>
                <a:cubicBezTo>
                  <a:pt x="1813814" y="-11924"/>
                  <a:pt x="1700576" y="32167"/>
                  <a:pt x="1432211" y="13716"/>
                </a:cubicBezTo>
                <a:cubicBezTo>
                  <a:pt x="1148444" y="-31625"/>
                  <a:pt x="987622" y="-2169"/>
                  <a:pt x="859327" y="13716"/>
                </a:cubicBezTo>
                <a:cubicBezTo>
                  <a:pt x="743387" y="32850"/>
                  <a:pt x="194182" y="14217"/>
                  <a:pt x="0" y="13716"/>
                </a:cubicBezTo>
                <a:cubicBezTo>
                  <a:pt x="84" y="8233"/>
                  <a:pt x="-347" y="318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custGeom>
                    <a:avLst/>
                    <a:gdLst>
                      <a:gd name="connsiteX0" fmla="*/ 0 w 3182691"/>
                      <a:gd name="connsiteY0" fmla="*/ 0 h 13716"/>
                      <a:gd name="connsiteX1" fmla="*/ 636538 w 3182691"/>
                      <a:gd name="connsiteY1" fmla="*/ 0 h 13716"/>
                      <a:gd name="connsiteX2" fmla="*/ 1273076 w 3182691"/>
                      <a:gd name="connsiteY2" fmla="*/ 0 h 13716"/>
                      <a:gd name="connsiteX3" fmla="*/ 1909615 w 3182691"/>
                      <a:gd name="connsiteY3" fmla="*/ 0 h 13716"/>
                      <a:gd name="connsiteX4" fmla="*/ 2482499 w 3182691"/>
                      <a:gd name="connsiteY4" fmla="*/ 0 h 13716"/>
                      <a:gd name="connsiteX5" fmla="*/ 3182691 w 3182691"/>
                      <a:gd name="connsiteY5" fmla="*/ 0 h 13716"/>
                      <a:gd name="connsiteX6" fmla="*/ 3182691 w 3182691"/>
                      <a:gd name="connsiteY6" fmla="*/ 13716 h 13716"/>
                      <a:gd name="connsiteX7" fmla="*/ 2609807 w 3182691"/>
                      <a:gd name="connsiteY7" fmla="*/ 13716 h 13716"/>
                      <a:gd name="connsiteX8" fmla="*/ 2068749 w 3182691"/>
                      <a:gd name="connsiteY8" fmla="*/ 13716 h 13716"/>
                      <a:gd name="connsiteX9" fmla="*/ 1432211 w 3182691"/>
                      <a:gd name="connsiteY9" fmla="*/ 13716 h 13716"/>
                      <a:gd name="connsiteX10" fmla="*/ 859327 w 3182691"/>
                      <a:gd name="connsiteY10" fmla="*/ 13716 h 13716"/>
                      <a:gd name="connsiteX11" fmla="*/ 0 w 3182691"/>
                      <a:gd name="connsiteY11" fmla="*/ 13716 h 13716"/>
                      <a:gd name="connsiteX12" fmla="*/ 0 w 3182691"/>
                      <a:gd name="connsiteY12" fmla="*/ 0 h 13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82691" h="13716" fill="none" extrusionOk="0">
                        <a:moveTo>
                          <a:pt x="0" y="0"/>
                        </a:moveTo>
                        <a:cubicBezTo>
                          <a:pt x="253588" y="25878"/>
                          <a:pt x="409323" y="-5359"/>
                          <a:pt x="636538" y="0"/>
                        </a:cubicBezTo>
                        <a:cubicBezTo>
                          <a:pt x="863753" y="5359"/>
                          <a:pt x="1013406" y="3458"/>
                          <a:pt x="1273076" y="0"/>
                        </a:cubicBezTo>
                        <a:cubicBezTo>
                          <a:pt x="1532746" y="-3458"/>
                          <a:pt x="1697408" y="-16840"/>
                          <a:pt x="1909615" y="0"/>
                        </a:cubicBezTo>
                        <a:cubicBezTo>
                          <a:pt x="2121822" y="16840"/>
                          <a:pt x="2213494" y="-18555"/>
                          <a:pt x="2482499" y="0"/>
                        </a:cubicBezTo>
                        <a:cubicBezTo>
                          <a:pt x="2751504" y="18555"/>
                          <a:pt x="3004132" y="-28750"/>
                          <a:pt x="3182691" y="0"/>
                        </a:cubicBezTo>
                        <a:cubicBezTo>
                          <a:pt x="3182905" y="4075"/>
                          <a:pt x="3183007" y="9784"/>
                          <a:pt x="3182691" y="13716"/>
                        </a:cubicBezTo>
                        <a:cubicBezTo>
                          <a:pt x="2947041" y="12115"/>
                          <a:pt x="2875741" y="18365"/>
                          <a:pt x="2609807" y="13716"/>
                        </a:cubicBezTo>
                        <a:cubicBezTo>
                          <a:pt x="2343873" y="9067"/>
                          <a:pt x="2331203" y="27157"/>
                          <a:pt x="2068749" y="13716"/>
                        </a:cubicBezTo>
                        <a:cubicBezTo>
                          <a:pt x="1806295" y="275"/>
                          <a:pt x="1713773" y="42516"/>
                          <a:pt x="1432211" y="13716"/>
                        </a:cubicBezTo>
                        <a:cubicBezTo>
                          <a:pt x="1150649" y="-15084"/>
                          <a:pt x="982765" y="-825"/>
                          <a:pt x="859327" y="13716"/>
                        </a:cubicBezTo>
                        <a:cubicBezTo>
                          <a:pt x="735889" y="28257"/>
                          <a:pt x="254183" y="30659"/>
                          <a:pt x="0" y="13716"/>
                        </a:cubicBezTo>
                        <a:cubicBezTo>
                          <a:pt x="-535" y="8247"/>
                          <a:pt x="-201" y="2959"/>
                          <a:pt x="0" y="0"/>
                        </a:cubicBezTo>
                        <a:close/>
                      </a:path>
                      <a:path w="3182691" h="13716" stroke="0" extrusionOk="0">
                        <a:moveTo>
                          <a:pt x="0" y="0"/>
                        </a:moveTo>
                        <a:cubicBezTo>
                          <a:pt x="247695" y="-19360"/>
                          <a:pt x="392581" y="-28596"/>
                          <a:pt x="572884" y="0"/>
                        </a:cubicBezTo>
                        <a:cubicBezTo>
                          <a:pt x="753187" y="28596"/>
                          <a:pt x="922042" y="4121"/>
                          <a:pt x="1113942" y="0"/>
                        </a:cubicBezTo>
                        <a:cubicBezTo>
                          <a:pt x="1305842" y="-4121"/>
                          <a:pt x="1501806" y="28092"/>
                          <a:pt x="1686826" y="0"/>
                        </a:cubicBezTo>
                        <a:cubicBezTo>
                          <a:pt x="1871846" y="-28092"/>
                          <a:pt x="2170181" y="-20672"/>
                          <a:pt x="2323364" y="0"/>
                        </a:cubicBezTo>
                        <a:cubicBezTo>
                          <a:pt x="2476547" y="20672"/>
                          <a:pt x="2919163" y="6097"/>
                          <a:pt x="3182691" y="0"/>
                        </a:cubicBezTo>
                        <a:cubicBezTo>
                          <a:pt x="3182125" y="5320"/>
                          <a:pt x="3182367" y="9001"/>
                          <a:pt x="3182691" y="13716"/>
                        </a:cubicBezTo>
                        <a:cubicBezTo>
                          <a:pt x="3026064" y="-15421"/>
                          <a:pt x="2775005" y="18495"/>
                          <a:pt x="2546153" y="13716"/>
                        </a:cubicBezTo>
                        <a:cubicBezTo>
                          <a:pt x="2317301" y="8937"/>
                          <a:pt x="2164351" y="-14456"/>
                          <a:pt x="1845961" y="13716"/>
                        </a:cubicBezTo>
                        <a:cubicBezTo>
                          <a:pt x="1527571" y="41888"/>
                          <a:pt x="1455006" y="1252"/>
                          <a:pt x="1304903" y="13716"/>
                        </a:cubicBezTo>
                        <a:cubicBezTo>
                          <a:pt x="1154800" y="26180"/>
                          <a:pt x="942107" y="-16628"/>
                          <a:pt x="604711" y="13716"/>
                        </a:cubicBezTo>
                        <a:cubicBezTo>
                          <a:pt x="267315" y="44060"/>
                          <a:pt x="141927" y="-12967"/>
                          <a:pt x="0" y="13716"/>
                        </a:cubicBezTo>
                        <a:cubicBezTo>
                          <a:pt x="58" y="7834"/>
                          <a:pt x="453" y="5833"/>
                          <a:pt x="0" y="0"/>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798F5D8B-ED21-4C09-AA1A-D3785532A59A}"/>
              </a:ext>
            </a:extLst>
          </p:cNvPr>
          <p:cNvSpPr>
            <a:spLocks noGrp="1"/>
          </p:cNvSpPr>
          <p:nvPr>
            <p:ph type="body" idx="1"/>
          </p:nvPr>
        </p:nvSpPr>
        <p:spPr>
          <a:xfrm>
            <a:off x="480060" y="2029968"/>
            <a:ext cx="5170932" cy="2866644"/>
          </a:xfrm>
        </p:spPr>
        <p:txBody>
          <a:bodyPr spcFirstLastPara="1" vert="horz" lIns="91440" tIns="45720" rIns="91440" bIns="45720" rtlCol="0" anchorCtr="0">
            <a:normAutofit fontScale="92500" lnSpcReduction="10000"/>
          </a:bodyPr>
          <a:lstStyle/>
          <a:p>
            <a:pPr marL="0" indent="0" defTabSz="914400">
              <a:spcBef>
                <a:spcPts val="900"/>
              </a:spcBef>
              <a:buNone/>
            </a:pPr>
            <a:r>
              <a:rPr lang="en-US" sz="2200"/>
              <a:t>EUR stablecoins</a:t>
            </a:r>
          </a:p>
          <a:p>
            <a:pPr marL="342900" indent="-228600" defTabSz="914400">
              <a:spcBef>
                <a:spcPts val="900"/>
              </a:spcBef>
              <a:buSzPct val="100000"/>
              <a:buFont typeface="Arial" panose="020B0604020202020204" pitchFamily="34" charset="0"/>
              <a:buChar char="•"/>
            </a:pPr>
            <a:r>
              <a:rPr lang="en-US" sz="1700"/>
              <a:t>Proč tam není takový zájem? </a:t>
            </a:r>
          </a:p>
          <a:p>
            <a:pPr marL="342900" indent="-228600" defTabSz="914400">
              <a:buSzPct val="100000"/>
              <a:buFont typeface="Arial" panose="020B0604020202020204" pitchFamily="34" charset="0"/>
              <a:buChar char="•"/>
            </a:pPr>
            <a:r>
              <a:rPr lang="en-US" sz="1700"/>
              <a:t>Protože není dostatečně “národní” ?</a:t>
            </a:r>
          </a:p>
          <a:p>
            <a:pPr marL="0" indent="0" defTabSz="914400">
              <a:spcBef>
                <a:spcPts val="900"/>
              </a:spcBef>
              <a:spcAft>
                <a:spcPts val="900"/>
              </a:spcAft>
              <a:buNone/>
            </a:pPr>
            <a:r>
              <a:rPr lang="en-US" sz="1500" u="sng">
                <a:hlinkClick r:id="rId3"/>
              </a:rPr>
              <a:t>https://www.coingecko.com/en/categories/eur-stablecoin</a:t>
            </a:r>
            <a:endParaRPr lang="en-US" sz="1500" u="sng"/>
          </a:p>
          <a:p>
            <a:pPr marL="0" indent="-228600" defTabSz="914400">
              <a:spcBef>
                <a:spcPts val="900"/>
              </a:spcBef>
              <a:spcAft>
                <a:spcPts val="900"/>
              </a:spcAft>
              <a:buFont typeface="Arial" panose="020B0604020202020204" pitchFamily="34" charset="0"/>
              <a:buChar char="•"/>
            </a:pPr>
            <a:endParaRPr lang="en-US" sz="1700" u="sng"/>
          </a:p>
          <a:p>
            <a:pPr marL="0" indent="0" defTabSz="914400">
              <a:spcBef>
                <a:spcPts val="900"/>
              </a:spcBef>
              <a:spcAft>
                <a:spcPts val="900"/>
              </a:spcAft>
              <a:buNone/>
            </a:pPr>
            <a:r>
              <a:rPr lang="en-US" sz="1900"/>
              <a:t>Rýsuje se nová cesta přes Angle protocol?</a:t>
            </a:r>
            <a:endParaRPr lang="en-US"/>
          </a:p>
          <a:p>
            <a:pPr marL="0" indent="0" defTabSz="914400">
              <a:spcBef>
                <a:spcPts val="900"/>
              </a:spcBef>
              <a:spcAft>
                <a:spcPts val="900"/>
              </a:spcAft>
              <a:buNone/>
            </a:pPr>
            <a:r>
              <a:rPr lang="en-US" sz="1500"/>
              <a:t>https://blog.angle.money/angle-protocol-stablecoin-series-part-1-centralized-stablecoins-a53638cf6064 </a:t>
            </a:r>
          </a:p>
        </p:txBody>
      </p:sp>
      <p:pic>
        <p:nvPicPr>
          <p:cNvPr id="4" name="Picture 3">
            <a:extLst>
              <a:ext uri="{FF2B5EF4-FFF2-40B4-BE49-F238E27FC236}">
                <a16:creationId xmlns:a16="http://schemas.microsoft.com/office/drawing/2014/main" id="{9BA0C8B1-FB97-4B50-A94D-E1C5559172AD}"/>
              </a:ext>
            </a:extLst>
          </p:cNvPr>
          <p:cNvPicPr>
            <a:picLocks noChangeAspect="1"/>
          </p:cNvPicPr>
          <p:nvPr/>
        </p:nvPicPr>
        <p:blipFill rotWithShape="1">
          <a:blip r:embed="rId4"/>
          <a:srcRect t="1117"/>
          <a:stretch/>
        </p:blipFill>
        <p:spPr>
          <a:xfrm>
            <a:off x="6453651" y="246887"/>
            <a:ext cx="1899120" cy="2572477"/>
          </a:xfrm>
          <a:prstGeom prst="rect">
            <a:avLst/>
          </a:prstGeom>
        </p:spPr>
      </p:pic>
      <p:pic>
        <p:nvPicPr>
          <p:cNvPr id="6" name="Picture 5">
            <a:extLst>
              <a:ext uri="{FF2B5EF4-FFF2-40B4-BE49-F238E27FC236}">
                <a16:creationId xmlns:a16="http://schemas.microsoft.com/office/drawing/2014/main" id="{ACF8447B-1AC1-462F-97D9-E40A86D62BBE}"/>
              </a:ext>
            </a:extLst>
          </p:cNvPr>
          <p:cNvPicPr>
            <a:picLocks noChangeAspect="1"/>
          </p:cNvPicPr>
          <p:nvPr/>
        </p:nvPicPr>
        <p:blipFill>
          <a:blip r:embed="rId5"/>
          <a:stretch>
            <a:fillRect/>
          </a:stretch>
        </p:blipFill>
        <p:spPr>
          <a:xfrm>
            <a:off x="5884448" y="3598460"/>
            <a:ext cx="2873900" cy="1350732"/>
          </a:xfrm>
          <a:prstGeom prst="rect">
            <a:avLst/>
          </a:prstGeom>
        </p:spPr>
      </p:pic>
      <p:pic>
        <p:nvPicPr>
          <p:cNvPr id="7" name="Google Shape;90;p18">
            <a:extLst>
              <a:ext uri="{FF2B5EF4-FFF2-40B4-BE49-F238E27FC236}">
                <a16:creationId xmlns:a16="http://schemas.microsoft.com/office/drawing/2014/main" id="{7F3C0830-F0AB-4FBC-8F5B-AAF85954D46E}"/>
              </a:ext>
            </a:extLst>
          </p:cNvPr>
          <p:cNvPicPr preferRelativeResize="0"/>
          <p:nvPr/>
        </p:nvPicPr>
        <p:blipFill>
          <a:blip r:embed="rId6">
            <a:alphaModFix/>
          </a:blip>
          <a:stretch>
            <a:fillRect/>
          </a:stretch>
        </p:blipFill>
        <p:spPr>
          <a:xfrm>
            <a:off x="9343565" y="2087482"/>
            <a:ext cx="1952746" cy="2713832"/>
          </a:xfrm>
          <a:prstGeom prst="rect">
            <a:avLst/>
          </a:prstGeom>
          <a:noFill/>
          <a:ln>
            <a:noFill/>
          </a:ln>
        </p:spPr>
      </p:pic>
      <p:sp>
        <p:nvSpPr>
          <p:cNvPr id="12" name="Google Shape;9;p1">
            <a:extLst>
              <a:ext uri="{FF2B5EF4-FFF2-40B4-BE49-F238E27FC236}">
                <a16:creationId xmlns:a16="http://schemas.microsoft.com/office/drawing/2014/main" id="{D51C5020-96F3-4017-9733-5AF8798FC558}"/>
              </a:ext>
            </a:extLst>
          </p:cNvPr>
          <p:cNvSpPr txBox="1"/>
          <p:nvPr/>
        </p:nvSpPr>
        <p:spPr>
          <a:xfrm>
            <a:off x="8750517" y="4675250"/>
            <a:ext cx="384900" cy="354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solidFill>
                  <a:srgbClr val="999999"/>
                </a:solidFill>
                <a:highlight>
                  <a:srgbClr val="FFFFFF"/>
                </a:highlight>
              </a:rPr>
              <a:t>🆁</a:t>
            </a:r>
            <a:r>
              <a:rPr lang="en-GB" sz="1200">
                <a:solidFill>
                  <a:srgbClr val="999999"/>
                </a:solidFill>
                <a:highlight>
                  <a:srgbClr val="FFFFFF"/>
                </a:highlight>
                <a:latin typeface="Roboto"/>
                <a:ea typeface="Roboto"/>
                <a:cs typeface="Roboto"/>
                <a:sym typeface="Roboto"/>
              </a:rPr>
              <a:t> </a:t>
            </a:r>
            <a:endParaRPr sz="1200">
              <a:solidFill>
                <a:srgbClr val="999999"/>
              </a:solidFill>
              <a:latin typeface="Roboto"/>
              <a:ea typeface="Roboto"/>
              <a:cs typeface="Roboto"/>
              <a:sym typeface="Roboto"/>
            </a:endParaRPr>
          </a:p>
        </p:txBody>
      </p:sp>
    </p:spTree>
    <p:extLst>
      <p:ext uri="{BB962C8B-B14F-4D97-AF65-F5344CB8AC3E}">
        <p14:creationId xmlns:p14="http://schemas.microsoft.com/office/powerpoint/2010/main" val="3032683609"/>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1308</TotalTime>
  <Words>2562</Words>
  <Application>Microsoft Office PowerPoint</Application>
  <PresentationFormat>On-screen Show (16:9)</PresentationFormat>
  <Paragraphs>318</Paragraphs>
  <Slides>36</Slides>
  <Notes>31</Notes>
  <HiddenSlides>0</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36</vt:i4>
      </vt:variant>
    </vt:vector>
  </HeadingPairs>
  <TitlesOfParts>
    <vt:vector size="45" baseType="lpstr">
      <vt:lpstr>charter</vt:lpstr>
      <vt:lpstr>Calibri</vt:lpstr>
      <vt:lpstr>Roboto</vt:lpstr>
      <vt:lpstr>Arial</vt:lpstr>
      <vt:lpstr>Calibri Light</vt:lpstr>
      <vt:lpstr>Roboto Condensed</vt:lpstr>
      <vt:lpstr>Simple Light</vt:lpstr>
      <vt:lpstr>Office Theme</vt:lpstr>
      <vt:lpstr>1_Office Theme</vt:lpstr>
      <vt:lpstr>dCZK ~ CZK stablecoin</vt:lpstr>
      <vt:lpstr>Proč CZK stablecoin</vt:lpstr>
      <vt:lpstr>Témata</vt:lpstr>
      <vt:lpstr>Kdy a na jak dlouho?</vt:lpstr>
      <vt:lpstr>Historie a okolní implementace</vt:lpstr>
      <vt:lpstr>Dřívější pokusy o CZK stablecoin (1)</vt:lpstr>
      <vt:lpstr>Dřívější pokusy o CZK stablecoin (2)</vt:lpstr>
      <vt:lpstr>Jiné národní měny</vt:lpstr>
      <vt:lpstr>Jiné nadnárodní měny - EURO</vt:lpstr>
      <vt:lpstr>CZK stablecoin - použití</vt:lpstr>
      <vt:lpstr>Ekosystém dCZK pro akceptaci a možnosti užití</vt:lpstr>
      <vt:lpstr>Proč use cases: DeFi uživatelé</vt:lpstr>
      <vt:lpstr>Proč - use cases: Crypto users - P2P směna</vt:lpstr>
      <vt:lpstr>Proč use cases: DAOs</vt:lpstr>
      <vt:lpstr>Proč - use cases: Česká DAO (a sdružení)</vt:lpstr>
      <vt:lpstr>Daňaři - názor na stable coin (dCZK)</vt:lpstr>
      <vt:lpstr>Právníci - názor na stablecoin</vt:lpstr>
      <vt:lpstr>Proč - use cases: Směnárny na CZ trhu</vt:lpstr>
      <vt:lpstr>Proč: Obchodní firmy</vt:lpstr>
      <vt:lpstr>Proč: Obchodní firmy</vt:lpstr>
      <vt:lpstr>Kde se setkat s dCZK - peněžní interfaces (k pořešení)</vt:lpstr>
      <vt:lpstr>REGULACE</vt:lpstr>
      <vt:lpstr>EU</vt:lpstr>
      <vt:lpstr>Vadil by CZK stablecoin ČNB?</vt:lpstr>
      <vt:lpstr>JAK</vt:lpstr>
      <vt:lpstr>Jak - principiální možnosti</vt:lpstr>
      <vt:lpstr>Centralized Stablecoins</vt:lpstr>
      <vt:lpstr>Non OverCollateralized/Algorithmic Stablecoins</vt:lpstr>
      <vt:lpstr>Decentralized OverCollateralized Stablecoins</vt:lpstr>
      <vt:lpstr>Jak - faktory ke zvážení</vt:lpstr>
      <vt:lpstr>Jak - contract mechanismy</vt:lpstr>
      <vt:lpstr>Další kroky</vt:lpstr>
      <vt:lpstr>Hackaton - tokenomika CZK stablecoinu</vt:lpstr>
      <vt:lpstr>Hackaton – dCZK smart contracts deep tech</vt:lpstr>
      <vt:lpstr>BACKUPs</vt:lpstr>
      <vt:lpstr>Jak to funguje jinde - TETHER.to (USDT)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CZK stablecoin</dc:title>
  <cp:lastModifiedBy>Radek Svarz</cp:lastModifiedBy>
  <cp:revision>41</cp:revision>
  <dcterms:modified xsi:type="dcterms:W3CDTF">2021-10-09T06:46:18Z</dcterms:modified>
</cp:coreProperties>
</file>